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6" d="100"/>
          <a:sy n="46" d="100"/>
        </p:scale>
        <p:origin x="-2076" y="-5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3/31/2020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212975"/>
          </a:xfrm>
        </p:spPr>
        <p:txBody>
          <a:bodyPr>
            <a:normAutofit fontScale="90000"/>
          </a:bodyPr>
          <a:lstStyle/>
          <a:p>
            <a:r>
              <a:rPr lang="vi-VN" sz="2700" b="1" dirty="0">
                <a:solidFill>
                  <a:srgbClr val="FF0000"/>
                </a:solidFill>
              </a:rPr>
              <a:t>Happy schools: positive education for well- being and life- skills development</a:t>
            </a:r>
            <a:r>
              <a:rPr lang="vi-VN" dirty="0"/>
              <a:t/>
            </a:r>
            <a:br>
              <a:rPr lang="vi-VN" dirty="0"/>
            </a:br>
            <a:r>
              <a:rPr lang="vi-VN" sz="2700" b="1" dirty="0">
                <a:solidFill>
                  <a:srgbClr val="0070C0"/>
                </a:solidFill>
              </a:rPr>
              <a:t>Școala fericită - educație pozitivă pentru dezvoltarea bunăstării psihice și a abilităților de viață ale elevilor- Florența, </a:t>
            </a:r>
            <a:r>
              <a:rPr lang="vi-VN" sz="2700" b="1" dirty="0" smtClean="0">
                <a:solidFill>
                  <a:srgbClr val="0070C0"/>
                </a:solidFill>
              </a:rPr>
              <a:t>Italia</a:t>
            </a:r>
            <a:r>
              <a:rPr lang="ro-RO" sz="2700" b="1" dirty="0" smtClean="0">
                <a:solidFill>
                  <a:srgbClr val="0070C0"/>
                </a:solidFill>
              </a:rPr>
              <a:t/>
            </a:r>
            <a:br>
              <a:rPr lang="ro-RO" sz="2700" b="1" dirty="0" smtClean="0">
                <a:solidFill>
                  <a:srgbClr val="0070C0"/>
                </a:solidFill>
              </a:rPr>
            </a:br>
            <a:r>
              <a:rPr lang="ro-RO" sz="2700" b="1" dirty="0" smtClean="0">
                <a:solidFill>
                  <a:srgbClr val="0070C0"/>
                </a:solidFill>
              </a:rPr>
              <a:t>(</a:t>
            </a:r>
            <a:r>
              <a:rPr lang="ro-RO" sz="2700" b="1" dirty="0" smtClean="0">
                <a:solidFill>
                  <a:srgbClr val="0070C0"/>
                </a:solidFill>
              </a:rPr>
              <a:t>24.02.2020- </a:t>
            </a:r>
            <a:r>
              <a:rPr lang="ro-RO" sz="2700" b="1" dirty="0" smtClean="0">
                <a:solidFill>
                  <a:srgbClr val="0070C0"/>
                </a:solidFill>
              </a:rPr>
              <a:t>29.02.2020)</a:t>
            </a:r>
            <a:r>
              <a:rPr lang="vi-VN" sz="2700" b="1" dirty="0">
                <a:solidFill>
                  <a:srgbClr val="0070C0"/>
                </a:solidFill>
              </a:rPr>
              <a:t/>
            </a:r>
            <a:br>
              <a:rPr lang="vi-VN" sz="2700" b="1" dirty="0">
                <a:solidFill>
                  <a:srgbClr val="0070C0"/>
                </a:solidFill>
              </a:rPr>
            </a:br>
            <a:endParaRPr lang="en-US" sz="2700" b="1" dirty="0">
              <a:solidFill>
                <a:srgbClr val="0070C0"/>
              </a:solidFill>
            </a:endParaRPr>
          </a:p>
        </p:txBody>
      </p:sp>
      <p:sp>
        <p:nvSpPr>
          <p:cNvPr id="3" name="Subtitle 2"/>
          <p:cNvSpPr>
            <a:spLocks noGrp="1"/>
          </p:cNvSpPr>
          <p:nvPr>
            <p:ph type="subTitle" idx="1"/>
          </p:nvPr>
        </p:nvSpPr>
        <p:spPr>
          <a:xfrm>
            <a:off x="4343400" y="5638800"/>
            <a:ext cx="4419600" cy="685800"/>
          </a:xfrm>
        </p:spPr>
        <p:txBody>
          <a:bodyPr>
            <a:normAutofit/>
          </a:bodyPr>
          <a:lstStyle/>
          <a:p>
            <a:pPr algn="r"/>
            <a:r>
              <a:rPr lang="ro-RO" sz="2400" b="1" dirty="0" smtClean="0"/>
              <a:t>Prof. COZMA ELISABETA TEOFILIA</a:t>
            </a:r>
            <a:endParaRPr lang="en-US" sz="2400" b="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13937"/>
            <a:ext cx="1538663" cy="153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191293"/>
            <a:ext cx="1579563" cy="147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76201"/>
            <a:ext cx="1457325"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18" y="4267200"/>
            <a:ext cx="3619500" cy="203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01040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4572000" cy="5668963"/>
          </a:xfrm>
        </p:spPr>
        <p:txBody>
          <a:bodyPr>
            <a:normAutofit fontScale="92500" lnSpcReduction="20000"/>
          </a:bodyPr>
          <a:lstStyle/>
          <a:p>
            <a:pPr marL="0" indent="0" algn="just">
              <a:buNone/>
            </a:pPr>
            <a:r>
              <a:rPr lang="ro-RO" sz="2000" dirty="0" smtClean="0">
                <a:latin typeface="Cambria" pitchFamily="18" charset="0"/>
                <a:ea typeface="Cambria" pitchFamily="18" charset="0"/>
                <a:cs typeface="Times New Roman" pitchFamily="18" charset="0"/>
              </a:rPr>
              <a:t>	</a:t>
            </a:r>
            <a:r>
              <a:rPr lang="vi-VN" sz="2000" dirty="0" smtClean="0">
                <a:latin typeface="Cambria" pitchFamily="18" charset="0"/>
                <a:ea typeface="Cambria" pitchFamily="18" charset="0"/>
                <a:cs typeface="Times New Roman" pitchFamily="18" charset="0"/>
              </a:rPr>
              <a:t>În </a:t>
            </a:r>
            <a:r>
              <a:rPr lang="vi-VN" sz="2000" dirty="0">
                <a:latin typeface="Cambria" pitchFamily="18" charset="0"/>
                <a:ea typeface="Cambria" pitchFamily="18" charset="0"/>
                <a:cs typeface="Times New Roman" pitchFamily="18" charset="0"/>
              </a:rPr>
              <a:t>perioada </a:t>
            </a:r>
            <a:r>
              <a:rPr lang="vi-VN" sz="2000" dirty="0" smtClean="0">
                <a:latin typeface="Cambria" pitchFamily="18" charset="0"/>
                <a:ea typeface="Cambria" pitchFamily="18" charset="0"/>
                <a:cs typeface="Times New Roman" pitchFamily="18" charset="0"/>
              </a:rPr>
              <a:t>2</a:t>
            </a:r>
            <a:r>
              <a:rPr lang="ro-RO" sz="2000" dirty="0" smtClean="0">
                <a:latin typeface="Cambria" pitchFamily="18" charset="0"/>
                <a:ea typeface="Cambria" pitchFamily="18" charset="0"/>
                <a:cs typeface="Times New Roman" pitchFamily="18" charset="0"/>
              </a:rPr>
              <a:t>4</a:t>
            </a:r>
            <a:r>
              <a:rPr lang="vi-VN" sz="2000" dirty="0" smtClean="0">
                <a:latin typeface="Cambria" pitchFamily="18" charset="0"/>
                <a:ea typeface="Cambria" pitchFamily="18" charset="0"/>
                <a:cs typeface="Times New Roman" pitchFamily="18" charset="0"/>
              </a:rPr>
              <a:t>.02.2020 </a:t>
            </a:r>
            <a:r>
              <a:rPr lang="vi-VN" sz="2000" dirty="0">
                <a:latin typeface="Cambria" pitchFamily="18" charset="0"/>
                <a:ea typeface="Cambria" pitchFamily="18" charset="0"/>
                <a:cs typeface="Times New Roman" pitchFamily="18" charset="0"/>
              </a:rPr>
              <a:t>- 29.02.2020 am participat împreună cu trei colege la  Mobilitatea </a:t>
            </a:r>
            <a:r>
              <a:rPr lang="vi-VN" sz="2000" dirty="0" smtClean="0">
                <a:latin typeface="Cambria" pitchFamily="18" charset="0"/>
                <a:ea typeface="Cambria" pitchFamily="18" charset="0"/>
                <a:cs typeface="Times New Roman" pitchFamily="18" charset="0"/>
              </a:rPr>
              <a:t>ERASMUS</a:t>
            </a:r>
            <a:r>
              <a:rPr lang="ro-RO" sz="2000" dirty="0" smtClean="0">
                <a:latin typeface="Cambria" pitchFamily="18" charset="0"/>
                <a:ea typeface="Cambria" pitchFamily="18" charset="0"/>
                <a:cs typeface="Times New Roman" pitchFamily="18" charset="0"/>
              </a:rPr>
              <a:t>+</a:t>
            </a:r>
            <a:r>
              <a:rPr lang="vi-VN" sz="2000" dirty="0" smtClean="0">
                <a:latin typeface="Cambria" pitchFamily="18" charset="0"/>
                <a:ea typeface="Cambria" pitchFamily="18" charset="0"/>
                <a:cs typeface="Times New Roman" pitchFamily="18" charset="0"/>
              </a:rPr>
              <a:t> </a:t>
            </a:r>
            <a:r>
              <a:rPr lang="vi-VN" sz="2000" dirty="0">
                <a:latin typeface="Cambria" pitchFamily="18" charset="0"/>
                <a:ea typeface="Cambria" pitchFamily="18" charset="0"/>
                <a:cs typeface="Times New Roman" pitchFamily="18" charset="0"/>
              </a:rPr>
              <a:t>din Italia, Florența cu tema</a:t>
            </a:r>
            <a:r>
              <a:rPr lang="vi-VN" sz="2000" dirty="0" smtClean="0">
                <a:latin typeface="Cambria" pitchFamily="18" charset="0"/>
                <a:ea typeface="Cambria" pitchFamily="18" charset="0"/>
                <a:cs typeface="Times New Roman" pitchFamily="18" charset="0"/>
              </a:rPr>
              <a:t>:</a:t>
            </a:r>
            <a:r>
              <a:rPr lang="ro-RO" sz="2000" dirty="0" smtClean="0">
                <a:latin typeface="Cambria" pitchFamily="18" charset="0"/>
                <a:ea typeface="Cambria" pitchFamily="18" charset="0"/>
                <a:cs typeface="Times New Roman" pitchFamily="18" charset="0"/>
              </a:rPr>
              <a:t> </a:t>
            </a:r>
          </a:p>
          <a:p>
            <a:pPr marL="0" indent="0" algn="ctr">
              <a:buNone/>
            </a:pPr>
            <a:r>
              <a:rPr lang="vi-VN" sz="2000" dirty="0" smtClean="0">
                <a:solidFill>
                  <a:srgbClr val="0070C0"/>
                </a:solidFill>
                <a:latin typeface="Cambria" pitchFamily="18" charset="0"/>
                <a:ea typeface="Cambria" pitchFamily="18" charset="0"/>
                <a:cs typeface="Times New Roman" pitchFamily="18" charset="0"/>
              </a:rPr>
              <a:t>Școala </a:t>
            </a:r>
            <a:r>
              <a:rPr lang="vi-VN" sz="2000" dirty="0">
                <a:solidFill>
                  <a:srgbClr val="0070C0"/>
                </a:solidFill>
                <a:latin typeface="Cambria" pitchFamily="18" charset="0"/>
                <a:ea typeface="Cambria" pitchFamily="18" charset="0"/>
                <a:cs typeface="Times New Roman" pitchFamily="18" charset="0"/>
              </a:rPr>
              <a:t>fericită - educație pozitivă pentru dezvoltarea bunăstării psihice și a abilităților de viață ale elevilor-</a:t>
            </a:r>
          </a:p>
          <a:p>
            <a:pPr marL="0" indent="0" algn="just">
              <a:buNone/>
            </a:pPr>
            <a:r>
              <a:rPr lang="vi-VN" sz="2000" dirty="0">
                <a:latin typeface="Cambria" pitchFamily="18" charset="0"/>
                <a:ea typeface="Cambria" pitchFamily="18" charset="0"/>
                <a:cs typeface="Times New Roman" pitchFamily="18" charset="0"/>
              </a:rPr>
              <a:t>	</a:t>
            </a:r>
            <a:endParaRPr lang="ro-RO" sz="2000" dirty="0" smtClean="0">
              <a:latin typeface="Cambria" pitchFamily="18" charset="0"/>
              <a:ea typeface="Cambria" pitchFamily="18" charset="0"/>
              <a:cs typeface="Times New Roman" pitchFamily="18" charset="0"/>
            </a:endParaRPr>
          </a:p>
          <a:p>
            <a:pPr marL="0" indent="0" algn="just">
              <a:buNone/>
            </a:pPr>
            <a:r>
              <a:rPr lang="ro-RO" sz="2000" dirty="0">
                <a:latin typeface="Cambria" pitchFamily="18" charset="0"/>
                <a:ea typeface="Cambria" pitchFamily="18" charset="0"/>
                <a:cs typeface="Times New Roman" pitchFamily="18" charset="0"/>
              </a:rPr>
              <a:t>	</a:t>
            </a:r>
            <a:r>
              <a:rPr lang="vi-VN" sz="2000" dirty="0" smtClean="0">
                <a:latin typeface="Cambria" pitchFamily="18" charset="0"/>
                <a:ea typeface="Cambria" pitchFamily="18" charset="0"/>
                <a:cs typeface="Times New Roman" pitchFamily="18" charset="0"/>
              </a:rPr>
              <a:t>Întreaga </a:t>
            </a:r>
            <a:r>
              <a:rPr lang="vi-VN" sz="2000" dirty="0">
                <a:latin typeface="Cambria" pitchFamily="18" charset="0"/>
                <a:ea typeface="Cambria" pitchFamily="18" charset="0"/>
                <a:cs typeface="Times New Roman" pitchFamily="18" charset="0"/>
              </a:rPr>
              <a:t>săptămână s-a desfășurat  sub două devize: HAPPY SCHOOLS și CULTURĂ! De luni până sâmbătă, între orele 9-14 participam la cursuri, iar de la ora 14 aveam parte de ore întregi de istorie, cultură și civilizație florentină. Am fost 10 cursanți: 4 din România, 2 din Spania, 2 din Franța, unul din Germania și unul din Grecia. </a:t>
            </a:r>
            <a:r>
              <a:rPr lang="ro-RO" sz="2000" dirty="0" smtClean="0">
                <a:latin typeface="Cambria" pitchFamily="18" charset="0"/>
                <a:ea typeface="Cambria" pitchFamily="18" charset="0"/>
                <a:cs typeface="Times New Roman" pitchFamily="18" charset="0"/>
              </a:rPr>
              <a:t>	</a:t>
            </a:r>
            <a:r>
              <a:rPr lang="vi-VN" sz="2000" dirty="0" smtClean="0">
                <a:latin typeface="Cambria" pitchFamily="18" charset="0"/>
                <a:ea typeface="Cambria" pitchFamily="18" charset="0"/>
                <a:cs typeface="Times New Roman" pitchFamily="18" charset="0"/>
              </a:rPr>
              <a:t>Formatoare</a:t>
            </a:r>
            <a:r>
              <a:rPr lang="ro-RO" sz="2000" dirty="0" smtClean="0">
                <a:latin typeface="Cambria" pitchFamily="18" charset="0"/>
                <a:ea typeface="Cambria" pitchFamily="18" charset="0"/>
                <a:cs typeface="Times New Roman" pitchFamily="18" charset="0"/>
              </a:rPr>
              <a:t>a </a:t>
            </a:r>
            <a:r>
              <a:rPr lang="vi-VN" sz="2000" dirty="0" smtClean="0">
                <a:latin typeface="Cambria" pitchFamily="18" charset="0"/>
                <a:ea typeface="Cambria" pitchFamily="18" charset="0"/>
                <a:cs typeface="Times New Roman" pitchFamily="18" charset="0"/>
              </a:rPr>
              <a:t>ne-a </a:t>
            </a:r>
            <a:r>
              <a:rPr lang="vi-VN" sz="2000" dirty="0">
                <a:latin typeface="Cambria" pitchFamily="18" charset="0"/>
                <a:ea typeface="Cambria" pitchFamily="18" charset="0"/>
                <a:cs typeface="Times New Roman" pitchFamily="18" charset="0"/>
              </a:rPr>
              <a:t>oferit o introducere atât în fundamentele psihologiei pozitive, prezentând cele mai relevante teorii și referințe internaționale, cât și în teoriile și tehnicile educației pozitive. </a:t>
            </a:r>
          </a:p>
          <a:p>
            <a:pPr marL="0" indent="0">
              <a:buNone/>
            </a:pPr>
            <a:endParaRPr lang="en-US" sz="1600" dirty="0">
              <a:latin typeface="Cambria" pitchFamily="18" charset="0"/>
              <a:ea typeface="Cambria" pitchFamily="18" charset="0"/>
              <a:cs typeface="Times New Roman"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57200"/>
            <a:ext cx="3727684" cy="573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986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7848600" cy="3810000"/>
          </a:xfrm>
        </p:spPr>
        <p:txBody>
          <a:bodyPr>
            <a:normAutofit lnSpcReduction="10000"/>
          </a:bodyPr>
          <a:lstStyle/>
          <a:p>
            <a:pPr marL="0" indent="0" algn="just">
              <a:buNone/>
            </a:pPr>
            <a:r>
              <a:rPr lang="ro-RO" sz="2000" dirty="0" smtClean="0">
                <a:latin typeface="Cambria" pitchFamily="18" charset="0"/>
                <a:ea typeface="Cambria" pitchFamily="18" charset="0"/>
              </a:rPr>
              <a:t>	</a:t>
            </a:r>
            <a:r>
              <a:rPr lang="vi-VN" sz="2000" dirty="0" smtClean="0">
                <a:latin typeface="Cambria" pitchFamily="18" charset="0"/>
                <a:ea typeface="Cambria" pitchFamily="18" charset="0"/>
              </a:rPr>
              <a:t>Am </a:t>
            </a:r>
            <a:r>
              <a:rPr lang="vi-VN" sz="2000" dirty="0">
                <a:latin typeface="Cambria" pitchFamily="18" charset="0"/>
                <a:ea typeface="Cambria" pitchFamily="18" charset="0"/>
              </a:rPr>
              <a:t>învățat că Educația pozitivă își propune să promoveze bunăstarea și fericirea în clasă și nu numai, oferind tinerilor cunoștințe și abilități de viață pentru a se realiza în viața lor prezentă și viitoare. Psihologia pozitivă este studiul științific al funcționării înfloritoare și optime a omului și se concentrează pe atuurile și virtuțile care permit indivizilor, comunităților și organizațiilor să aibă succes.</a:t>
            </a:r>
          </a:p>
          <a:p>
            <a:pPr marL="0" indent="0" algn="just">
              <a:buNone/>
            </a:pPr>
            <a:r>
              <a:rPr lang="ro-RO" sz="2000" dirty="0" smtClean="0">
                <a:latin typeface="Cambria" pitchFamily="18" charset="0"/>
                <a:ea typeface="Cambria" pitchFamily="18" charset="0"/>
              </a:rPr>
              <a:t>	</a:t>
            </a:r>
            <a:r>
              <a:rPr lang="vi-VN" sz="2000" dirty="0" smtClean="0">
                <a:latin typeface="Cambria" pitchFamily="18" charset="0"/>
                <a:ea typeface="Cambria" pitchFamily="18" charset="0"/>
              </a:rPr>
              <a:t>„</a:t>
            </a:r>
            <a:r>
              <a:rPr lang="vi-VN" sz="2000" dirty="0">
                <a:latin typeface="Cambria" pitchFamily="18" charset="0"/>
                <a:ea typeface="Cambria" pitchFamily="18" charset="0"/>
              </a:rPr>
              <a:t>Promovarea stării de bine în școală” este o temă care stârnește tot mai mult interes în spațiul public, îndeosebi între cei interesați de promovarea unui act educațional de calitate, un învățământ care pune în prim plan oamenii și relațiile dintre dânșii, dar și utilizarea unor resurse bogate în conținut interactiv, punând accent în mod evident pe comunicare, creativitate și flexibilitate în gândire.</a:t>
            </a:r>
          </a:p>
          <a:p>
            <a:pPr marL="0" indent="0">
              <a:buNone/>
            </a:pPr>
            <a:endParaRPr lang="en-US" sz="2000" dirty="0">
              <a:latin typeface="Cambria" pitchFamily="18" charset="0"/>
              <a:ea typeface="Cambria" pitchFamily="18" charset="0"/>
            </a:endParaRPr>
          </a:p>
        </p:txBody>
      </p:sp>
      <p:sp>
        <p:nvSpPr>
          <p:cNvPr id="5" name="Right Arrow 4"/>
          <p:cNvSpPr/>
          <p:nvPr/>
        </p:nvSpPr>
        <p:spPr>
          <a:xfrm>
            <a:off x="4876800" y="4876800"/>
            <a:ext cx="1524000" cy="1295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3313672" y="4845050"/>
            <a:ext cx="15541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4090754" y="3755232"/>
            <a:ext cx="1554163" cy="1358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53178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9800" y="381001"/>
            <a:ext cx="6477000" cy="2971800"/>
          </a:xfrm>
        </p:spPr>
        <p:txBody>
          <a:bodyPr>
            <a:normAutofit fontScale="92500" lnSpcReduction="20000"/>
          </a:bodyPr>
          <a:lstStyle/>
          <a:p>
            <a:pPr marL="0" indent="0">
              <a:buNone/>
            </a:pPr>
            <a:r>
              <a:rPr lang="ro-RO" sz="2000" dirty="0" smtClean="0"/>
              <a:t>	</a:t>
            </a:r>
            <a:r>
              <a:rPr lang="vi-VN" sz="2000" dirty="0" smtClean="0"/>
              <a:t>Educația </a:t>
            </a:r>
            <a:r>
              <a:rPr lang="vi-VN" sz="2000" dirty="0"/>
              <a:t>pozitivă este mai mult o filozofie decât o metodă. Este un mod complet diferit de abordare a relației cu copiii, care permite educatorilor și părinților să mențină o legătură apropiată cu aceștia de-a lungul anilor, educându-i în acelați timp pentru a deveni adulți responsabili și oameni buni</a:t>
            </a:r>
            <a:r>
              <a:rPr lang="vi-VN" sz="2000" dirty="0" smtClean="0"/>
              <a:t>.</a:t>
            </a:r>
            <a:endParaRPr lang="vi-VN" sz="2000" dirty="0"/>
          </a:p>
          <a:p>
            <a:pPr marL="0" indent="0">
              <a:buNone/>
            </a:pPr>
            <a:r>
              <a:rPr lang="ro-RO" sz="2000" dirty="0" smtClean="0"/>
              <a:t>	</a:t>
            </a:r>
            <a:r>
              <a:rPr lang="vi-VN" sz="2000" dirty="0" smtClean="0"/>
              <a:t>Metodele </a:t>
            </a:r>
            <a:r>
              <a:rPr lang="vi-VN" sz="2000" dirty="0"/>
              <a:t>de educație tradiționale, de regulă transformă adulții și copiii în adversari, aflați într-o luptă continuă de putere și dominație. Acest lucru duce în mod natural la rupturi între profesori și elevi, între membrii familiei și la nemulțumiri. Din fericire, se poate și altfel!</a:t>
            </a:r>
          </a:p>
          <a:p>
            <a:pPr marL="0" indent="0">
              <a:buNone/>
            </a:pPr>
            <a:endParaRPr lang="en-US" sz="20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1650626"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7529" y="3657600"/>
            <a:ext cx="4800600" cy="2862322"/>
          </a:xfrm>
          <a:prstGeom prst="rect">
            <a:avLst/>
          </a:prstGeom>
          <a:noFill/>
        </p:spPr>
        <p:txBody>
          <a:bodyPr wrap="square" rtlCol="0">
            <a:spAutoFit/>
          </a:bodyPr>
          <a:lstStyle/>
          <a:p>
            <a:r>
              <a:rPr lang="ro-RO" dirty="0" smtClean="0"/>
              <a:t>OBICEIURI PENTRU FERICIREA TA</a:t>
            </a:r>
          </a:p>
          <a:p>
            <a:pPr marL="285750" indent="-285750">
              <a:buFont typeface="Wingdings" pitchFamily="2" charset="2"/>
              <a:buChar char="q"/>
            </a:pPr>
            <a:r>
              <a:rPr lang="ro-RO" dirty="0" smtClean="0"/>
              <a:t>Descoperă magia din tine!</a:t>
            </a:r>
          </a:p>
          <a:p>
            <a:pPr marL="285750" indent="-285750">
              <a:buFont typeface="Wingdings" pitchFamily="2" charset="2"/>
              <a:buChar char="q"/>
            </a:pPr>
            <a:r>
              <a:rPr lang="ro-RO" dirty="0" smtClean="0"/>
              <a:t>Călătorește! (cu gândul, virtual șă ne adaptăm cerințelor de moment/ carantină)</a:t>
            </a:r>
          </a:p>
          <a:p>
            <a:pPr marL="285750" indent="-285750">
              <a:buFont typeface="Wingdings" pitchFamily="2" charset="2"/>
              <a:buChar char="q"/>
            </a:pPr>
            <a:r>
              <a:rPr lang="ro-RO" dirty="0" smtClean="0"/>
              <a:t>Învață ceva nou!</a:t>
            </a:r>
          </a:p>
          <a:p>
            <a:pPr marL="285750" indent="-285750">
              <a:buFont typeface="Wingdings" pitchFamily="2" charset="2"/>
              <a:buChar char="q"/>
            </a:pPr>
            <a:r>
              <a:rPr lang="ro-RO" dirty="0" smtClean="0"/>
              <a:t>Joacă-te și activează-ți fericirea!</a:t>
            </a:r>
          </a:p>
          <a:p>
            <a:pPr marL="285750" indent="-285750">
              <a:buFont typeface="Wingdings" pitchFamily="2" charset="2"/>
              <a:buChar char="q"/>
            </a:pPr>
            <a:r>
              <a:rPr lang="ro-RO" dirty="0" smtClean="0"/>
              <a:t>Încearcă meditația!</a:t>
            </a:r>
          </a:p>
          <a:p>
            <a:pPr marL="285750" indent="-285750">
              <a:buFont typeface="Wingdings" pitchFamily="2" charset="2"/>
              <a:buChar char="q"/>
            </a:pPr>
            <a:r>
              <a:rPr lang="ro-RO" dirty="0" smtClean="0"/>
              <a:t>Fii recunoscător!</a:t>
            </a:r>
          </a:p>
          <a:p>
            <a:pPr marL="285750" indent="-285750">
              <a:buFont typeface="Wingdings" pitchFamily="2" charset="2"/>
              <a:buChar char="q"/>
            </a:pPr>
            <a:r>
              <a:rPr lang="ro-RO" dirty="0" smtClean="0"/>
              <a:t>Citește și îmbunătățește-ți viața!</a:t>
            </a:r>
          </a:p>
          <a:p>
            <a:pPr marL="285750" indent="-285750">
              <a:buFont typeface="Wingdings" pitchFamily="2" charset="2"/>
              <a:buChar char="q"/>
            </a:pPr>
            <a:r>
              <a:rPr lang="vi-VN" dirty="0" smtClean="0"/>
              <a:t>Optează </a:t>
            </a:r>
            <a:r>
              <a:rPr lang="vi-VN" dirty="0"/>
              <a:t>pentru un stil de viață sănătos</a:t>
            </a:r>
            <a:r>
              <a:rPr lang="vi-VN" dirty="0" smtClean="0"/>
              <a:t>!</a:t>
            </a:r>
            <a:endParaRPr lang="vi-VN" dirty="0"/>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200400"/>
            <a:ext cx="2584450" cy="323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65425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3886200" cy="4906963"/>
          </a:xfrm>
        </p:spPr>
        <p:txBody>
          <a:bodyPr>
            <a:normAutofit/>
          </a:bodyPr>
          <a:lstStyle/>
          <a:p>
            <a:pPr marL="0" indent="0" algn="just">
              <a:buNone/>
            </a:pPr>
            <a:r>
              <a:rPr lang="ro-RO" sz="2000" dirty="0" smtClean="0"/>
              <a:t>	</a:t>
            </a:r>
            <a:r>
              <a:rPr lang="vi-VN" sz="2000" dirty="0" smtClean="0"/>
              <a:t>Metodele </a:t>
            </a:r>
            <a:r>
              <a:rPr lang="vi-VN" sz="2000" dirty="0"/>
              <a:t>de educație pozitivă promovează o relație afectuoasă între adulți (părinți și profesori) și copii, așa cum e și normal, de altfel, care este în avantajul ambelor părți în călătoria către vârsta adultă.</a:t>
            </a:r>
          </a:p>
          <a:p>
            <a:pPr marL="0" indent="0" algn="just">
              <a:buNone/>
            </a:pPr>
            <a:endParaRPr lang="vi-VN" sz="2000" dirty="0"/>
          </a:p>
          <a:p>
            <a:pPr marL="0" indent="0" algn="just">
              <a:buNone/>
            </a:pPr>
            <a:r>
              <a:rPr lang="ro-RO" sz="2000" dirty="0" smtClean="0"/>
              <a:t>	</a:t>
            </a:r>
            <a:r>
              <a:rPr lang="vi-VN" sz="2000" dirty="0" smtClean="0"/>
              <a:t>Într-o </a:t>
            </a:r>
            <a:r>
              <a:rPr lang="vi-VN" sz="2000" dirty="0"/>
              <a:t>relație apropiată apare și cooperarea mult mai </a:t>
            </a:r>
            <a:r>
              <a:rPr lang="vi-VN" sz="2000" dirty="0" smtClean="0"/>
              <a:t>u</a:t>
            </a:r>
            <a:r>
              <a:rPr lang="ro-RO" sz="2000" dirty="0" smtClean="0"/>
              <a:t>ș</a:t>
            </a:r>
            <a:r>
              <a:rPr lang="vi-VN" sz="2000" dirty="0" smtClean="0"/>
              <a:t>or</a:t>
            </a:r>
            <a:r>
              <a:rPr lang="vi-VN" sz="2000" dirty="0"/>
              <a:t>, iar odată cu aceasta, se dezvoltă mai multe sentimente de bucurie și pace în familie și la școală.</a:t>
            </a:r>
          </a:p>
          <a:p>
            <a:pPr marL="0" indent="0">
              <a:buNone/>
            </a:pPr>
            <a:endParaRPr lang="en-US" sz="20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533400"/>
            <a:ext cx="3732766" cy="5051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68648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1000" b="-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6248400" cy="5334000"/>
          </a:xfrm>
        </p:spPr>
        <p:txBody>
          <a:bodyPr>
            <a:normAutofit fontScale="25000" lnSpcReduction="20000"/>
          </a:bodyPr>
          <a:lstStyle/>
          <a:p>
            <a:pPr marL="0" indent="0">
              <a:buNone/>
            </a:pPr>
            <a:r>
              <a:rPr lang="ro-RO" dirty="0" smtClean="0"/>
              <a:t>	</a:t>
            </a:r>
            <a:r>
              <a:rPr lang="vi-VN" sz="6400" dirty="0" smtClean="0"/>
              <a:t>În </a:t>
            </a:r>
            <a:r>
              <a:rPr lang="vi-VN" sz="6400" dirty="0"/>
              <a:t>ciclul primar, recomand JOCUL DIDACTIC ca principală metodă abordare a educației pozitive. </a:t>
            </a:r>
            <a:endParaRPr lang="ro-RO" sz="6400" dirty="0" smtClean="0"/>
          </a:p>
          <a:p>
            <a:pPr marL="0" indent="0">
              <a:buNone/>
            </a:pPr>
            <a:r>
              <a:rPr lang="ro-RO" sz="6400" dirty="0" smtClean="0"/>
              <a:t>	</a:t>
            </a:r>
            <a:r>
              <a:rPr lang="vi-VN" sz="6400" dirty="0" smtClean="0"/>
              <a:t>Propun </a:t>
            </a:r>
            <a:r>
              <a:rPr lang="vi-VN" sz="6400" dirty="0"/>
              <a:t>un joc arhicunoscut între copii, pe care l-am adaptat condițiilor actuale (de predare online) dar și temei pe care am recapitulat-o la Limba și literatura română clasa a IV-a: Subiectul și predicatul.</a:t>
            </a:r>
          </a:p>
          <a:p>
            <a:pPr marL="0" indent="0">
              <a:buNone/>
            </a:pPr>
            <a:r>
              <a:rPr lang="vi-VN" sz="6400" b="1" dirty="0">
                <a:solidFill>
                  <a:srgbClr val="0070C0"/>
                </a:solidFill>
              </a:rPr>
              <a:t>Fazan </a:t>
            </a:r>
            <a:r>
              <a:rPr lang="vi-VN" sz="6400" b="1" dirty="0" smtClean="0">
                <a:solidFill>
                  <a:srgbClr val="0070C0"/>
                </a:solidFill>
              </a:rPr>
              <a:t>(</a:t>
            </a:r>
            <a:r>
              <a:rPr lang="ro-RO" sz="6400" b="1" dirty="0" smtClean="0">
                <a:solidFill>
                  <a:srgbClr val="0070C0"/>
                </a:solidFill>
              </a:rPr>
              <a:t>î</a:t>
            </a:r>
            <a:r>
              <a:rPr lang="vi-VN" sz="6400" b="1" dirty="0" smtClean="0">
                <a:solidFill>
                  <a:srgbClr val="0070C0"/>
                </a:solidFill>
              </a:rPr>
              <a:t>n </a:t>
            </a:r>
            <a:r>
              <a:rPr lang="vi-VN" sz="6400" b="1" dirty="0">
                <a:solidFill>
                  <a:srgbClr val="0070C0"/>
                </a:solidFill>
              </a:rPr>
              <a:t>familie/cu prietenii) cu subiecte și predicate</a:t>
            </a:r>
          </a:p>
          <a:p>
            <a:pPr marL="0" indent="0">
              <a:buNone/>
            </a:pPr>
            <a:r>
              <a:rPr lang="vi-VN" sz="6400" dirty="0"/>
              <a:t>Utilitatea jocului:</a:t>
            </a:r>
          </a:p>
          <a:p>
            <a:pPr marL="0" indent="0">
              <a:buNone/>
            </a:pPr>
            <a:r>
              <a:rPr lang="vi-VN" sz="6400" dirty="0"/>
              <a:t>•	consolidarea cunoștințelor despre părțile principale de propoziție;</a:t>
            </a:r>
          </a:p>
          <a:p>
            <a:pPr marL="0" indent="0">
              <a:buNone/>
            </a:pPr>
            <a:r>
              <a:rPr lang="vi-VN" sz="6400" dirty="0"/>
              <a:t>•	consolidarea cunoștințelor despre acordul dintre subiect și predicat.</a:t>
            </a:r>
          </a:p>
          <a:p>
            <a:pPr marL="0" indent="0">
              <a:buNone/>
            </a:pPr>
            <a:r>
              <a:rPr lang="ro-RO" sz="6400" dirty="0" smtClean="0"/>
              <a:t>	</a:t>
            </a:r>
            <a:r>
              <a:rPr lang="vi-VN" sz="6400" dirty="0" smtClean="0"/>
              <a:t>Regulile </a:t>
            </a:r>
            <a:r>
              <a:rPr lang="vi-VN" sz="6400" dirty="0"/>
              <a:t>jocului:</a:t>
            </a:r>
          </a:p>
          <a:p>
            <a:pPr>
              <a:buFont typeface="Wingdings" pitchFamily="2" charset="2"/>
              <a:buChar char="q"/>
            </a:pPr>
            <a:r>
              <a:rPr lang="vi-VN" sz="6400" dirty="0"/>
              <a:t>Jocul Fazan cu subiecte și predicate are aceleași reguli de bază ale cunoscutului joc Fazan, doar că acum se urmărește alcătuirea de propoziții simple cu subiect. Predicatul trebuie să înceapă cu ultimele două litere ale </a:t>
            </a:r>
            <a:r>
              <a:rPr lang="vi-VN" sz="6400" dirty="0" smtClean="0"/>
              <a:t>subiectului.</a:t>
            </a:r>
            <a:endParaRPr lang="ro-RO" sz="6400" dirty="0" smtClean="0"/>
          </a:p>
          <a:p>
            <a:pPr>
              <a:buFont typeface="Wingdings" pitchFamily="2" charset="2"/>
              <a:buChar char="q"/>
            </a:pPr>
            <a:r>
              <a:rPr lang="vi-VN" sz="6400" dirty="0" smtClean="0"/>
              <a:t>Acest </a:t>
            </a:r>
            <a:r>
              <a:rPr lang="vi-VN" sz="6400" dirty="0"/>
              <a:t>joc educativ are în plus faptul că atunci când un jucator spune un cuvânt, trebuie să-l și analizeze, precizând ce parte de propoziție este și prin ce parte de vorbire este </a:t>
            </a:r>
            <a:r>
              <a:rPr lang="vi-VN" sz="6400" dirty="0" smtClean="0"/>
              <a:t>exprimat.</a:t>
            </a:r>
            <a:endParaRPr lang="ro-RO" sz="6400" dirty="0" smtClean="0"/>
          </a:p>
          <a:p>
            <a:pPr>
              <a:buFont typeface="Wingdings" pitchFamily="2" charset="2"/>
              <a:buChar char="q"/>
            </a:pPr>
            <a:r>
              <a:rPr lang="vi-VN" sz="6400" dirty="0" smtClean="0"/>
              <a:t>O </a:t>
            </a:r>
            <a:r>
              <a:rPr lang="vi-VN" sz="6400" dirty="0"/>
              <a:t>altă regulă a jocului este ca propozițiile formate trebuie să fie logice, să aibă sens</a:t>
            </a:r>
            <a:r>
              <a:rPr lang="vi-VN" sz="6400" dirty="0" smtClean="0"/>
              <a:t>.</a:t>
            </a:r>
            <a:endParaRPr lang="ro-RO" sz="6400" dirty="0" smtClean="0"/>
          </a:p>
          <a:p>
            <a:pPr marL="0" indent="0">
              <a:buNone/>
            </a:pPr>
            <a:r>
              <a:rPr lang="vi-VN" sz="6400" dirty="0" smtClean="0"/>
              <a:t>Exemplu</a:t>
            </a:r>
            <a:r>
              <a:rPr lang="vi-VN" sz="6400" dirty="0"/>
              <a:t>: Soare</a:t>
            </a:r>
            <a:r>
              <a:rPr lang="vi-VN" sz="6400" b="1" dirty="0">
                <a:solidFill>
                  <a:srgbClr val="FF0000"/>
                </a:solidFill>
              </a:rPr>
              <a:t>le</a:t>
            </a:r>
            <a:r>
              <a:rPr lang="vi-VN" sz="6400" dirty="0"/>
              <a:t> </a:t>
            </a:r>
            <a:r>
              <a:rPr lang="vi-VN" sz="6400" b="1" dirty="0">
                <a:solidFill>
                  <a:srgbClr val="FF0000"/>
                </a:solidFill>
              </a:rPr>
              <a:t>le</a:t>
            </a:r>
            <a:r>
              <a:rPr lang="vi-VN" sz="6400" dirty="0"/>
              <a:t>neveș</a:t>
            </a:r>
            <a:r>
              <a:rPr lang="vi-VN" sz="6400" b="1" dirty="0">
                <a:solidFill>
                  <a:srgbClr val="00B050"/>
                </a:solidFill>
              </a:rPr>
              <a:t>te</a:t>
            </a:r>
            <a:r>
              <a:rPr lang="vi-VN" sz="6400" dirty="0"/>
              <a:t>. </a:t>
            </a:r>
            <a:r>
              <a:rPr lang="vi-VN" sz="6400" b="1" dirty="0">
                <a:solidFill>
                  <a:srgbClr val="00B050"/>
                </a:solidFill>
              </a:rPr>
              <a:t>Te</a:t>
            </a:r>
            <a:r>
              <a:rPr lang="vi-VN" sz="6400" dirty="0"/>
              <a:t>od</a:t>
            </a:r>
            <a:r>
              <a:rPr lang="vi-VN" sz="6400" b="1" dirty="0">
                <a:solidFill>
                  <a:schemeClr val="accent6">
                    <a:lumMod val="75000"/>
                  </a:schemeClr>
                </a:solidFill>
              </a:rPr>
              <a:t>or</a:t>
            </a:r>
            <a:r>
              <a:rPr lang="vi-VN" sz="6400" dirty="0"/>
              <a:t> </a:t>
            </a:r>
            <a:r>
              <a:rPr lang="vi-VN" sz="6400" b="1" dirty="0">
                <a:solidFill>
                  <a:schemeClr val="accent6">
                    <a:lumMod val="75000"/>
                  </a:schemeClr>
                </a:solidFill>
              </a:rPr>
              <a:t>or</a:t>
            </a:r>
            <a:r>
              <a:rPr lang="vi-VN" sz="6400" dirty="0"/>
              <a:t>ganizează. </a:t>
            </a:r>
          </a:p>
          <a:p>
            <a:pPr marL="0" indent="0">
              <a:buNone/>
            </a:pPr>
            <a:endParaRPr lang="en-US" sz="6400" dirty="0"/>
          </a:p>
        </p:txBody>
      </p:sp>
      <p:sp>
        <p:nvSpPr>
          <p:cNvPr id="4" name="TextBox 3"/>
          <p:cNvSpPr txBox="1"/>
          <p:nvPr/>
        </p:nvSpPr>
        <p:spPr>
          <a:xfrm>
            <a:off x="609600" y="304800"/>
            <a:ext cx="3886200" cy="584775"/>
          </a:xfrm>
          <a:prstGeom prst="rect">
            <a:avLst/>
          </a:prstGeom>
          <a:noFill/>
        </p:spPr>
        <p:txBody>
          <a:bodyPr wrap="square" rtlCol="0">
            <a:spAutoFit/>
          </a:bodyPr>
          <a:lstStyle/>
          <a:p>
            <a:pPr algn="ctr"/>
            <a:r>
              <a:rPr lang="ro-RO" sz="3200" b="1" dirty="0" smtClean="0">
                <a:solidFill>
                  <a:srgbClr val="FF0000"/>
                </a:solidFill>
              </a:rPr>
              <a:t>APLICAȚIE</a:t>
            </a:r>
            <a:endParaRPr lang="en-US" sz="3200" b="1" dirty="0">
              <a:solidFill>
                <a:srgbClr val="FF0000"/>
              </a:solidFill>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450056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10568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t>Despre</a:t>
            </a:r>
            <a:r>
              <a:rPr lang="en-US" dirty="0"/>
              <a:t> </a:t>
            </a:r>
            <a:r>
              <a:rPr lang="en-US" dirty="0" err="1"/>
              <a:t>frumusețea</a:t>
            </a:r>
            <a:r>
              <a:rPr lang="en-US" dirty="0"/>
              <a:t> </a:t>
            </a:r>
            <a:r>
              <a:rPr lang="en-US" dirty="0" err="1"/>
              <a:t>Florenței</a:t>
            </a:r>
            <a:r>
              <a:rPr lang="en-US" dirty="0"/>
              <a:t> ... </a:t>
            </a:r>
            <a:br>
              <a:rPr lang="en-US" dirty="0"/>
            </a:br>
            <a:endParaRPr lang="en-US" dirty="0"/>
          </a:p>
        </p:txBody>
      </p:sp>
      <p:sp>
        <p:nvSpPr>
          <p:cNvPr id="3" name="Content Placeholder 2"/>
          <p:cNvSpPr>
            <a:spLocks noGrp="1"/>
          </p:cNvSpPr>
          <p:nvPr>
            <p:ph idx="1"/>
          </p:nvPr>
        </p:nvSpPr>
        <p:spPr>
          <a:xfrm>
            <a:off x="2786742" y="1219201"/>
            <a:ext cx="5823857" cy="2743200"/>
          </a:xfrm>
        </p:spPr>
        <p:txBody>
          <a:bodyPr>
            <a:normAutofit fontScale="70000" lnSpcReduction="20000"/>
          </a:bodyPr>
          <a:lstStyle/>
          <a:p>
            <a:pPr marL="0" indent="0" algn="just">
              <a:buNone/>
            </a:pPr>
            <a:r>
              <a:rPr lang="ro-RO" sz="2400" dirty="0" smtClean="0"/>
              <a:t>	</a:t>
            </a:r>
            <a:r>
              <a:rPr lang="vi-VN" sz="2400" dirty="0" smtClean="0"/>
              <a:t>Florența </a:t>
            </a:r>
            <a:r>
              <a:rPr lang="vi-VN" sz="2400" dirty="0"/>
              <a:t>este un adevărat muzeu în aer liber. Practic, pe orice străduță ai lua-o este imposibil să nu vezi vreo operă de artă din perioada Renașterii. Statui celebre, poduri vechi de secole, biserici impresionante, muzee cu lucrările celor mai de seamă pictori sau sculptori ai Italiei, străduțe pline de viață, palate cu grădini superbe – toate acestea fac din Florența una dintre cele mai mari atracții ale Italiei. Ponte Vecchio, “David” al lui Michelangelo, magnificul Dom, Catedrala Santa Maria del Fiore, Galeria și Palatul Uffizi – doar câteva din cele mai importante obiective turistice în Florența</a:t>
            </a:r>
            <a:r>
              <a:rPr lang="vi-VN" sz="2400" dirty="0" smtClean="0"/>
              <a:t>.</a:t>
            </a:r>
            <a:endParaRPr lang="vi-VN" sz="2400"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159063"/>
            <a:ext cx="3028576" cy="250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762000"/>
            <a:ext cx="2558143"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3653303"/>
            <a:ext cx="2646363"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53082" y="4800600"/>
            <a:ext cx="3090918" cy="2034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383719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410200"/>
            <a:ext cx="8229600" cy="914400"/>
          </a:xfrm>
        </p:spPr>
        <p:txBody>
          <a:bodyPr/>
          <a:lstStyle/>
          <a:p>
            <a:pPr algn="ctr"/>
            <a:r>
              <a:rPr lang="en-US" dirty="0"/>
              <a:t>VĂ MULȚUMESC!</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2412"/>
            <a:ext cx="7086600" cy="5235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31" r="2931" b="7673"/>
          <a:stretch/>
        </p:blipFill>
        <p:spPr bwMode="auto">
          <a:xfrm>
            <a:off x="6858000" y="3944471"/>
            <a:ext cx="2286000" cy="2926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1578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78</Words>
  <Application>Microsoft Office PowerPoint</Application>
  <PresentationFormat>Expunere pe ecran (4:3)</PresentationFormat>
  <Paragraphs>37</Paragraphs>
  <Slides>8</Slides>
  <Notes>0</Notes>
  <HiddenSlides>0</HiddenSlides>
  <MMClips>0</MMClips>
  <ScaleCrop>false</ScaleCrop>
  <HeadingPairs>
    <vt:vector size="4" baseType="variant">
      <vt:variant>
        <vt:lpstr>Temă</vt:lpstr>
      </vt:variant>
      <vt:variant>
        <vt:i4>1</vt:i4>
      </vt:variant>
      <vt:variant>
        <vt:lpstr>Titluri diapozitive</vt:lpstr>
      </vt:variant>
      <vt:variant>
        <vt:i4>8</vt:i4>
      </vt:variant>
    </vt:vector>
  </HeadingPairs>
  <TitlesOfParts>
    <vt:vector size="9" baseType="lpstr">
      <vt:lpstr>Office Theme</vt:lpstr>
      <vt:lpstr>Happy schools: positive education for well- being and life- skills development Școala fericită - educație pozitivă pentru dezvoltarea bunăstării psihice și a abilităților de viață ale elevilor- Florența, Italia (24.02.2020- 29.02.2020) </vt:lpstr>
      <vt:lpstr>Prezentare PowerPoint</vt:lpstr>
      <vt:lpstr>Prezentare PowerPoint</vt:lpstr>
      <vt:lpstr>Prezentare PowerPoint</vt:lpstr>
      <vt:lpstr>Prezentare PowerPoint</vt:lpstr>
      <vt:lpstr>Prezentare PowerPoint</vt:lpstr>
      <vt:lpstr>Despre frumusețea Florenței ...  </vt:lpstr>
      <vt:lpstr>Prezentare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Happy schools: positive education for well- being and life- skills development Școala fericită - educație pozitivă pentru dezvoltarea bunăstării psihice și a abilităților de viață ale elevilor- Florența, Italia (23.02.2020- 29.02.2020) </dc:title>
  <dc:creator>Cozma</dc:creator>
  <cp:lastModifiedBy>Windows User</cp:lastModifiedBy>
  <cp:revision>7</cp:revision>
  <dcterms:created xsi:type="dcterms:W3CDTF">2006-08-16T00:00:00Z</dcterms:created>
  <dcterms:modified xsi:type="dcterms:W3CDTF">2020-03-30T21:03:53Z</dcterms:modified>
</cp:coreProperties>
</file>