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1" r:id="rId6"/>
    <p:sldId id="262" r:id="rId7"/>
    <p:sldId id="264" r:id="rId8"/>
    <p:sldId id="265" r:id="rId9"/>
    <p:sldId id="266" r:id="rId10"/>
    <p:sldId id="267" r:id="rId11"/>
    <p:sldId id="268" r:id="rId12"/>
    <p:sldId id="260" r:id="rId13"/>
    <p:sldId id="263" r:id="rId14"/>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18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14F4E4-934A-4F28-ADFE-EE1F387630F5}" type="datetimeFigureOut">
              <a:rPr lang="ro-RO" smtClean="0"/>
              <a:t>25.03.2020</a:t>
            </a:fld>
            <a:endParaRPr lang="ro-R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93630A-6AAC-4DC6-A5C2-5121DEE3541E}" type="slidenum">
              <a:rPr lang="ro-RO" smtClean="0"/>
              <a:t>‹#›</a:t>
            </a:fld>
            <a:endParaRPr lang="ro-RO"/>
          </a:p>
        </p:txBody>
      </p:sp>
    </p:spTree>
    <p:extLst>
      <p:ext uri="{BB962C8B-B14F-4D97-AF65-F5344CB8AC3E}">
        <p14:creationId xmlns:p14="http://schemas.microsoft.com/office/powerpoint/2010/main" val="1773089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fld id="{E093630A-6AAC-4DC6-A5C2-5121DEE3541E}" type="slidenum">
              <a:rPr lang="ro-RO" smtClean="0"/>
              <a:t>10</a:t>
            </a:fld>
            <a:endParaRPr lang="ro-RO"/>
          </a:p>
        </p:txBody>
      </p:sp>
    </p:spTree>
    <p:extLst>
      <p:ext uri="{BB962C8B-B14F-4D97-AF65-F5344CB8AC3E}">
        <p14:creationId xmlns:p14="http://schemas.microsoft.com/office/powerpoint/2010/main" val="31690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o-R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o-RO"/>
          </a:p>
        </p:txBody>
      </p:sp>
      <p:sp>
        <p:nvSpPr>
          <p:cNvPr id="4" name="Date Placeholder 3"/>
          <p:cNvSpPr>
            <a:spLocks noGrp="1"/>
          </p:cNvSpPr>
          <p:nvPr>
            <p:ph type="dt" sz="half" idx="10"/>
          </p:nvPr>
        </p:nvSpPr>
        <p:spPr/>
        <p:txBody>
          <a:bodyPr/>
          <a:lstStyle/>
          <a:p>
            <a:fld id="{8A4FA9B8-4E9D-4E57-AFA9-20B93032DFF0}" type="datetimeFigureOut">
              <a:rPr lang="ro-RO" smtClean="0"/>
              <a:t>25.03.2020</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91675B71-54BA-48E2-8F68-F878AAF3F245}" type="slidenum">
              <a:rPr lang="ro-RO" smtClean="0"/>
              <a:t>‹#›</a:t>
            </a:fld>
            <a:endParaRPr lang="ro-RO"/>
          </a:p>
        </p:txBody>
      </p:sp>
    </p:spTree>
    <p:extLst>
      <p:ext uri="{BB962C8B-B14F-4D97-AF65-F5344CB8AC3E}">
        <p14:creationId xmlns:p14="http://schemas.microsoft.com/office/powerpoint/2010/main" val="2260805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8A4FA9B8-4E9D-4E57-AFA9-20B93032DFF0}" type="datetimeFigureOut">
              <a:rPr lang="ro-RO" smtClean="0"/>
              <a:t>25.03.2020</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91675B71-54BA-48E2-8F68-F878AAF3F245}" type="slidenum">
              <a:rPr lang="ro-RO" smtClean="0"/>
              <a:t>‹#›</a:t>
            </a:fld>
            <a:endParaRPr lang="ro-RO"/>
          </a:p>
        </p:txBody>
      </p:sp>
    </p:spTree>
    <p:extLst>
      <p:ext uri="{BB962C8B-B14F-4D97-AF65-F5344CB8AC3E}">
        <p14:creationId xmlns:p14="http://schemas.microsoft.com/office/powerpoint/2010/main" val="2603919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ro-R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8A4FA9B8-4E9D-4E57-AFA9-20B93032DFF0}" type="datetimeFigureOut">
              <a:rPr lang="ro-RO" smtClean="0"/>
              <a:t>25.03.2020</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91675B71-54BA-48E2-8F68-F878AAF3F245}" type="slidenum">
              <a:rPr lang="ro-RO" smtClean="0"/>
              <a:t>‹#›</a:t>
            </a:fld>
            <a:endParaRPr lang="ro-RO"/>
          </a:p>
        </p:txBody>
      </p:sp>
    </p:spTree>
    <p:extLst>
      <p:ext uri="{BB962C8B-B14F-4D97-AF65-F5344CB8AC3E}">
        <p14:creationId xmlns:p14="http://schemas.microsoft.com/office/powerpoint/2010/main" val="2098156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8A4FA9B8-4E9D-4E57-AFA9-20B93032DFF0}" type="datetimeFigureOut">
              <a:rPr lang="ro-RO" smtClean="0"/>
              <a:t>25.03.2020</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91675B71-54BA-48E2-8F68-F878AAF3F245}" type="slidenum">
              <a:rPr lang="ro-RO" smtClean="0"/>
              <a:t>‹#›</a:t>
            </a:fld>
            <a:endParaRPr lang="ro-RO"/>
          </a:p>
        </p:txBody>
      </p:sp>
    </p:spTree>
    <p:extLst>
      <p:ext uri="{BB962C8B-B14F-4D97-AF65-F5344CB8AC3E}">
        <p14:creationId xmlns:p14="http://schemas.microsoft.com/office/powerpoint/2010/main" val="2046131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o-R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4FA9B8-4E9D-4E57-AFA9-20B93032DFF0}" type="datetimeFigureOut">
              <a:rPr lang="ro-RO" smtClean="0"/>
              <a:t>25.03.2020</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91675B71-54BA-48E2-8F68-F878AAF3F245}" type="slidenum">
              <a:rPr lang="ro-RO" smtClean="0"/>
              <a:t>‹#›</a:t>
            </a:fld>
            <a:endParaRPr lang="ro-RO"/>
          </a:p>
        </p:txBody>
      </p:sp>
    </p:spTree>
    <p:extLst>
      <p:ext uri="{BB962C8B-B14F-4D97-AF65-F5344CB8AC3E}">
        <p14:creationId xmlns:p14="http://schemas.microsoft.com/office/powerpoint/2010/main" val="2596375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Date Placeholder 4"/>
          <p:cNvSpPr>
            <a:spLocks noGrp="1"/>
          </p:cNvSpPr>
          <p:nvPr>
            <p:ph type="dt" sz="half" idx="10"/>
          </p:nvPr>
        </p:nvSpPr>
        <p:spPr/>
        <p:txBody>
          <a:bodyPr/>
          <a:lstStyle/>
          <a:p>
            <a:fld id="{8A4FA9B8-4E9D-4E57-AFA9-20B93032DFF0}" type="datetimeFigureOut">
              <a:rPr lang="ro-RO" smtClean="0"/>
              <a:t>25.03.2020</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91675B71-54BA-48E2-8F68-F878AAF3F245}" type="slidenum">
              <a:rPr lang="ro-RO" smtClean="0"/>
              <a:t>‹#›</a:t>
            </a:fld>
            <a:endParaRPr lang="ro-RO"/>
          </a:p>
        </p:txBody>
      </p:sp>
    </p:spTree>
    <p:extLst>
      <p:ext uri="{BB962C8B-B14F-4D97-AF65-F5344CB8AC3E}">
        <p14:creationId xmlns:p14="http://schemas.microsoft.com/office/powerpoint/2010/main" val="3638477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o-R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7" name="Date Placeholder 6"/>
          <p:cNvSpPr>
            <a:spLocks noGrp="1"/>
          </p:cNvSpPr>
          <p:nvPr>
            <p:ph type="dt" sz="half" idx="10"/>
          </p:nvPr>
        </p:nvSpPr>
        <p:spPr/>
        <p:txBody>
          <a:bodyPr/>
          <a:lstStyle/>
          <a:p>
            <a:fld id="{8A4FA9B8-4E9D-4E57-AFA9-20B93032DFF0}" type="datetimeFigureOut">
              <a:rPr lang="ro-RO" smtClean="0"/>
              <a:t>25.03.2020</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91675B71-54BA-48E2-8F68-F878AAF3F245}" type="slidenum">
              <a:rPr lang="ro-RO" smtClean="0"/>
              <a:t>‹#›</a:t>
            </a:fld>
            <a:endParaRPr lang="ro-RO"/>
          </a:p>
        </p:txBody>
      </p:sp>
    </p:spTree>
    <p:extLst>
      <p:ext uri="{BB962C8B-B14F-4D97-AF65-F5344CB8AC3E}">
        <p14:creationId xmlns:p14="http://schemas.microsoft.com/office/powerpoint/2010/main" val="2096891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Date Placeholder 2"/>
          <p:cNvSpPr>
            <a:spLocks noGrp="1"/>
          </p:cNvSpPr>
          <p:nvPr>
            <p:ph type="dt" sz="half" idx="10"/>
          </p:nvPr>
        </p:nvSpPr>
        <p:spPr/>
        <p:txBody>
          <a:bodyPr/>
          <a:lstStyle/>
          <a:p>
            <a:fld id="{8A4FA9B8-4E9D-4E57-AFA9-20B93032DFF0}" type="datetimeFigureOut">
              <a:rPr lang="ro-RO" smtClean="0"/>
              <a:t>25.03.2020</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91675B71-54BA-48E2-8F68-F878AAF3F245}" type="slidenum">
              <a:rPr lang="ro-RO" smtClean="0"/>
              <a:t>‹#›</a:t>
            </a:fld>
            <a:endParaRPr lang="ro-RO"/>
          </a:p>
        </p:txBody>
      </p:sp>
    </p:spTree>
    <p:extLst>
      <p:ext uri="{BB962C8B-B14F-4D97-AF65-F5344CB8AC3E}">
        <p14:creationId xmlns:p14="http://schemas.microsoft.com/office/powerpoint/2010/main" val="1782430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FA9B8-4E9D-4E57-AFA9-20B93032DFF0}" type="datetimeFigureOut">
              <a:rPr lang="ro-RO" smtClean="0"/>
              <a:t>25.03.2020</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91675B71-54BA-48E2-8F68-F878AAF3F245}" type="slidenum">
              <a:rPr lang="ro-RO" smtClean="0"/>
              <a:t>‹#›</a:t>
            </a:fld>
            <a:endParaRPr lang="ro-RO"/>
          </a:p>
        </p:txBody>
      </p:sp>
    </p:spTree>
    <p:extLst>
      <p:ext uri="{BB962C8B-B14F-4D97-AF65-F5344CB8AC3E}">
        <p14:creationId xmlns:p14="http://schemas.microsoft.com/office/powerpoint/2010/main" val="1969219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o-R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4FA9B8-4E9D-4E57-AFA9-20B93032DFF0}" type="datetimeFigureOut">
              <a:rPr lang="ro-RO" smtClean="0"/>
              <a:t>25.03.2020</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91675B71-54BA-48E2-8F68-F878AAF3F245}" type="slidenum">
              <a:rPr lang="ro-RO" smtClean="0"/>
              <a:t>‹#›</a:t>
            </a:fld>
            <a:endParaRPr lang="ro-RO"/>
          </a:p>
        </p:txBody>
      </p:sp>
    </p:spTree>
    <p:extLst>
      <p:ext uri="{BB962C8B-B14F-4D97-AF65-F5344CB8AC3E}">
        <p14:creationId xmlns:p14="http://schemas.microsoft.com/office/powerpoint/2010/main" val="1332870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o-R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4FA9B8-4E9D-4E57-AFA9-20B93032DFF0}" type="datetimeFigureOut">
              <a:rPr lang="ro-RO" smtClean="0"/>
              <a:t>25.03.2020</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91675B71-54BA-48E2-8F68-F878AAF3F245}" type="slidenum">
              <a:rPr lang="ro-RO" smtClean="0"/>
              <a:t>‹#›</a:t>
            </a:fld>
            <a:endParaRPr lang="ro-RO"/>
          </a:p>
        </p:txBody>
      </p:sp>
    </p:spTree>
    <p:extLst>
      <p:ext uri="{BB962C8B-B14F-4D97-AF65-F5344CB8AC3E}">
        <p14:creationId xmlns:p14="http://schemas.microsoft.com/office/powerpoint/2010/main" val="3175396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DEBCF"/>
            </a:gs>
            <a:gs pos="53000">
              <a:srgbClr val="9CB86E">
                <a:lumMod val="74000"/>
              </a:srgbClr>
            </a:gs>
            <a:gs pos="100000">
              <a:srgbClr val="156B13"/>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ro-R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4FA9B8-4E9D-4E57-AFA9-20B93032DFF0}" type="datetimeFigureOut">
              <a:rPr lang="ro-RO" smtClean="0"/>
              <a:t>25.03.2020</a:t>
            </a:fld>
            <a:endParaRPr lang="ro-R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675B71-54BA-48E2-8F68-F878AAF3F245}" type="slidenum">
              <a:rPr lang="ro-RO" smtClean="0"/>
              <a:t>‹#›</a:t>
            </a:fld>
            <a:endParaRPr lang="ro-RO"/>
          </a:p>
        </p:txBody>
      </p:sp>
    </p:spTree>
    <p:extLst>
      <p:ext uri="{BB962C8B-B14F-4D97-AF65-F5344CB8AC3E}">
        <p14:creationId xmlns:p14="http://schemas.microsoft.com/office/powerpoint/2010/main" val="2241673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665"/>
            <a:ext cx="7772400" cy="3384376"/>
          </a:xfrm>
        </p:spPr>
        <p:txBody>
          <a:bodyPr>
            <a:normAutofit fontScale="90000"/>
          </a:bodyPr>
          <a:lstStyle/>
          <a:p>
            <a:r>
              <a:rPr lang="ro-RO" sz="2700" u="sng" dirty="0" smtClean="0"/>
              <a:t/>
            </a:r>
            <a:br>
              <a:rPr lang="ro-RO" sz="2700" u="sng" dirty="0" smtClean="0"/>
            </a:br>
            <a:r>
              <a:rPr lang="ro-RO" sz="2700" dirty="0" smtClean="0">
                <a:latin typeface="Times New Roman"/>
                <a:ea typeface="Calibri"/>
              </a:rPr>
              <a:t>Proiectul  </a:t>
            </a:r>
            <a:r>
              <a:rPr lang="ro-RO" sz="2700" dirty="0">
                <a:latin typeface="Times New Roman"/>
                <a:ea typeface="Calibri"/>
              </a:rPr>
              <a:t>Erasmus+, cu titlul „S.P.E.R.–Speranță Pentru Educația Românească”(2018-1-RO01-KA101-047947</a:t>
            </a:r>
            <a:r>
              <a:rPr lang="ro-RO" sz="2700" dirty="0" smtClean="0">
                <a:latin typeface="Times New Roman"/>
                <a:ea typeface="Calibri"/>
              </a:rPr>
              <a:t>) al Colegiului Național ”Octavian Goga” Marghita</a:t>
            </a:r>
            <a:br>
              <a:rPr lang="ro-RO" sz="2700" dirty="0" smtClean="0">
                <a:latin typeface="Times New Roman"/>
                <a:ea typeface="Calibri"/>
              </a:rPr>
            </a:br>
            <a:r>
              <a:rPr lang="ro-RO" sz="2700" dirty="0" smtClean="0">
                <a:latin typeface="Times New Roman"/>
                <a:ea typeface="Calibri"/>
              </a:rPr>
              <a:t> </a:t>
            </a:r>
            <a:r>
              <a:rPr lang="ro-RO" sz="2700" u="sng" dirty="0"/>
              <a:t/>
            </a:r>
            <a:br>
              <a:rPr lang="ro-RO" sz="2700" u="sng" dirty="0"/>
            </a:br>
            <a:r>
              <a:rPr lang="en-US" u="sng" dirty="0" smtClean="0"/>
              <a:t>MINDFULNESS</a:t>
            </a:r>
            <a:br>
              <a:rPr lang="en-US" u="sng" dirty="0" smtClean="0"/>
            </a:br>
            <a:r>
              <a:rPr lang="en-US" sz="3600" dirty="0" err="1" smtClean="0"/>
              <a:t>Arta</a:t>
            </a:r>
            <a:r>
              <a:rPr lang="en-US" sz="3600" dirty="0" smtClean="0"/>
              <a:t> de a t</a:t>
            </a:r>
            <a:r>
              <a:rPr lang="ro-RO" sz="3600" dirty="0" smtClean="0"/>
              <a:t>răi conștient</a:t>
            </a:r>
            <a:r>
              <a:rPr lang="en-US" dirty="0" smtClean="0"/>
              <a:t/>
            </a:r>
            <a:br>
              <a:rPr lang="en-US" dirty="0" smtClean="0"/>
            </a:br>
            <a:endParaRPr lang="ro-RO" dirty="0"/>
          </a:p>
        </p:txBody>
      </p:sp>
      <p:sp>
        <p:nvSpPr>
          <p:cNvPr id="3" name="Subtitle 2"/>
          <p:cNvSpPr>
            <a:spLocks noGrp="1"/>
          </p:cNvSpPr>
          <p:nvPr>
            <p:ph type="subTitle" idx="1"/>
          </p:nvPr>
        </p:nvSpPr>
        <p:spPr/>
        <p:txBody>
          <a:bodyPr>
            <a:normAutofit fontScale="85000" lnSpcReduction="10000"/>
          </a:bodyPr>
          <a:lstStyle/>
          <a:p>
            <a:r>
              <a:rPr lang="en-US" dirty="0" err="1" smtClean="0">
                <a:solidFill>
                  <a:schemeClr val="tx1">
                    <a:lumMod val="95000"/>
                    <a:lumOff val="5000"/>
                  </a:schemeClr>
                </a:solidFill>
              </a:rPr>
              <a:t>Tehnic</a:t>
            </a:r>
            <a:r>
              <a:rPr lang="ro-RO" dirty="0" smtClean="0">
                <a:solidFill>
                  <a:schemeClr val="tx1">
                    <a:lumMod val="95000"/>
                    <a:lumOff val="5000"/>
                  </a:schemeClr>
                </a:solidFill>
              </a:rPr>
              <a:t>ă nouă în învățământul tradițional european, practicată în Statele Unite ale Americii, Marea Britanie, Australia, Noua Zeelandă și nu numai</a:t>
            </a:r>
          </a:p>
          <a:p>
            <a:endParaRPr lang="ro-RO" dirty="0" smtClean="0">
              <a:solidFill>
                <a:schemeClr val="tx1">
                  <a:lumMod val="95000"/>
                  <a:lumOff val="5000"/>
                </a:schemeClr>
              </a:solidFill>
            </a:endParaRPr>
          </a:p>
          <a:p>
            <a:endParaRPr lang="ro-RO" dirty="0" smtClean="0">
              <a:solidFill>
                <a:schemeClr val="tx1">
                  <a:lumMod val="95000"/>
                  <a:lumOff val="5000"/>
                </a:schemeClr>
              </a:solidFill>
            </a:endParaRPr>
          </a:p>
          <a:p>
            <a:endParaRPr lang="ro-RO" dirty="0">
              <a:solidFill>
                <a:schemeClr val="tx1">
                  <a:lumMod val="95000"/>
                  <a:lumOff val="5000"/>
                </a:schemeClr>
              </a:solidFill>
            </a:endParaRPr>
          </a:p>
        </p:txBody>
      </p:sp>
    </p:spTree>
    <p:extLst>
      <p:ext uri="{BB962C8B-B14F-4D97-AF65-F5344CB8AC3E}">
        <p14:creationId xmlns:p14="http://schemas.microsoft.com/office/powerpoint/2010/main" val="2590540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ro-RO" dirty="0" smtClean="0"/>
              <a:t>Toscana</a:t>
            </a:r>
            <a:endParaRPr lang="ro-RO" dirty="0"/>
          </a:p>
        </p:txBody>
      </p:sp>
      <p:sp>
        <p:nvSpPr>
          <p:cNvPr id="3" name="Content Placeholder 2"/>
          <p:cNvSpPr>
            <a:spLocks noGrp="1"/>
          </p:cNvSpPr>
          <p:nvPr>
            <p:ph idx="1"/>
          </p:nvPr>
        </p:nvSpPr>
        <p:spPr>
          <a:xfrm>
            <a:off x="107504" y="980728"/>
            <a:ext cx="8784976" cy="5616624"/>
          </a:xfrm>
        </p:spPr>
        <p:txBody>
          <a:bodyPr/>
          <a:lstStyle/>
          <a:p>
            <a:pPr marL="0" indent="0" algn="ctr">
              <a:buNone/>
            </a:pPr>
            <a:r>
              <a:rPr lang="ro-RO" dirty="0" smtClean="0"/>
              <a:t>											       				   Monteriggioni,</a:t>
            </a:r>
          </a:p>
          <a:p>
            <a:pPr marL="0" indent="0" algn="ctr">
              <a:buNone/>
            </a:pPr>
            <a:r>
              <a:rPr lang="ro-RO" dirty="0"/>
              <a:t>	</a:t>
            </a:r>
            <a:r>
              <a:rPr lang="ro-RO" dirty="0" smtClean="0"/>
              <a:t>					</a:t>
            </a:r>
            <a:r>
              <a:rPr lang="ro-RO" dirty="0"/>
              <a:t> </a:t>
            </a:r>
            <a:r>
              <a:rPr lang="ro-RO" dirty="0" smtClean="0"/>
              <a:t>     sătucul de 							          49 de 							</a:t>
            </a:r>
            <a:r>
              <a:rPr lang="ro-RO" dirty="0"/>
              <a:t> </a:t>
            </a:r>
            <a:r>
              <a:rPr lang="ro-RO" dirty="0" smtClean="0"/>
              <a:t>  locuitori </a:t>
            </a:r>
          </a:p>
          <a:p>
            <a:pPr marL="0" indent="0">
              <a:buNone/>
            </a:pPr>
            <a:r>
              <a:rPr lang="ro-RO" dirty="0"/>
              <a:t>	</a:t>
            </a:r>
            <a:r>
              <a:rPr lang="ro-RO" dirty="0" smtClean="0"/>
              <a:t>													</a:t>
            </a:r>
            <a:endParaRPr lang="ro-RO" dirty="0"/>
          </a:p>
        </p:txBody>
      </p:sp>
      <p:pic>
        <p:nvPicPr>
          <p:cNvPr id="3074" name="Picture 2" descr="C:\Users\Cris\Desktop\POZE FLORENTA\20200229_1519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196752"/>
            <a:ext cx="5544616"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417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ro-RO" dirty="0" smtClean="0"/>
              <a:t>Toscana</a:t>
            </a:r>
            <a:endParaRPr lang="ro-RO" dirty="0"/>
          </a:p>
        </p:txBody>
      </p:sp>
      <p:sp>
        <p:nvSpPr>
          <p:cNvPr id="3" name="Content Placeholder 2"/>
          <p:cNvSpPr>
            <a:spLocks noGrp="1"/>
          </p:cNvSpPr>
          <p:nvPr>
            <p:ph idx="1"/>
          </p:nvPr>
        </p:nvSpPr>
        <p:spPr>
          <a:xfrm>
            <a:off x="179512" y="1124744"/>
            <a:ext cx="8712968" cy="5400600"/>
          </a:xfrm>
        </p:spPr>
        <p:txBody>
          <a:bodyPr/>
          <a:lstStyle/>
          <a:p>
            <a:pPr marL="0" indent="0">
              <a:buNone/>
            </a:pPr>
            <a:r>
              <a:rPr lang="ro-RO" dirty="0" smtClean="0"/>
              <a:t>						 San </a:t>
            </a:r>
            <a:r>
              <a:rPr lang="ro-RO" dirty="0" err="1" smtClean="0"/>
              <a:t>Gimignano</a:t>
            </a:r>
            <a:r>
              <a:rPr lang="ro-RO" dirty="0" smtClean="0"/>
              <a:t> </a:t>
            </a:r>
            <a:r>
              <a:rPr lang="ro-RO" dirty="0" smtClean="0"/>
              <a:t>– </a:t>
            </a:r>
          </a:p>
          <a:p>
            <a:pPr marL="0" indent="0">
              <a:buNone/>
            </a:pPr>
            <a:r>
              <a:rPr lang="ro-RO" dirty="0"/>
              <a:t>	</a:t>
            </a:r>
            <a:r>
              <a:rPr lang="ro-RO" dirty="0" smtClean="0"/>
              <a:t>					     cea mai bună     						        înghețată          						         din lume</a:t>
            </a:r>
            <a:endParaRPr lang="ro-RO" dirty="0"/>
          </a:p>
        </p:txBody>
      </p:sp>
      <p:pic>
        <p:nvPicPr>
          <p:cNvPr id="4098" name="Picture 2" descr="C:\Users\Cris\Desktop\POZE FLORENTA\20200229_16444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124744"/>
            <a:ext cx="5544616"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630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2657"/>
            <a:ext cx="7772400" cy="792087"/>
          </a:xfrm>
        </p:spPr>
        <p:txBody>
          <a:bodyPr/>
          <a:lstStyle/>
          <a:p>
            <a:r>
              <a:rPr lang="ro-RO" dirty="0" smtClean="0"/>
              <a:t>Bibliografie/ Titluri utile</a:t>
            </a:r>
            <a:endParaRPr lang="ro-RO" dirty="0"/>
          </a:p>
        </p:txBody>
      </p:sp>
      <p:sp>
        <p:nvSpPr>
          <p:cNvPr id="3" name="Subtitle 2"/>
          <p:cNvSpPr>
            <a:spLocks noGrp="1"/>
          </p:cNvSpPr>
          <p:nvPr>
            <p:ph type="subTitle" idx="1"/>
          </p:nvPr>
        </p:nvSpPr>
        <p:spPr>
          <a:xfrm>
            <a:off x="251520" y="1052736"/>
            <a:ext cx="8496944" cy="5688632"/>
          </a:xfrm>
        </p:spPr>
        <p:txBody>
          <a:bodyPr>
            <a:normAutofit/>
          </a:bodyPr>
          <a:lstStyle/>
          <a:p>
            <a:pPr marL="514350" indent="-514350">
              <a:buAutoNum type="arabicPeriod"/>
            </a:pPr>
            <a:r>
              <a:rPr lang="ro-RO" dirty="0" smtClean="0">
                <a:solidFill>
                  <a:schemeClr val="tx1"/>
                </a:solidFill>
              </a:rPr>
              <a:t>Susan Kaiser Greenland – The Mindful Child, Editura Simon and Schuster Group, USA, 2010 </a:t>
            </a:r>
          </a:p>
          <a:p>
            <a:pPr marL="514350" indent="-514350">
              <a:buAutoNum type="arabicPeriod"/>
            </a:pPr>
            <a:endParaRPr lang="ro-RO" dirty="0">
              <a:solidFill>
                <a:schemeClr val="tx1"/>
              </a:solidFill>
            </a:endParaRPr>
          </a:p>
          <a:p>
            <a:pPr marL="514350" indent="-514350">
              <a:buAutoNum type="arabicPeriod"/>
            </a:pPr>
            <a:endParaRPr lang="ro-RO" dirty="0" smtClean="0">
              <a:solidFill>
                <a:schemeClr val="tx1"/>
              </a:solidFill>
            </a:endParaRPr>
          </a:p>
          <a:p>
            <a:pPr marL="514350" indent="-514350">
              <a:buAutoNum type="arabicPeriod"/>
            </a:pPr>
            <a:endParaRPr lang="ro-RO" dirty="0">
              <a:solidFill>
                <a:schemeClr val="tx1"/>
              </a:solidFill>
            </a:endParaRPr>
          </a:p>
          <a:p>
            <a:pPr marL="514350" indent="-514350">
              <a:buAutoNum type="arabicPeriod"/>
            </a:pPr>
            <a:endParaRPr lang="ro-RO" dirty="0" smtClean="0">
              <a:solidFill>
                <a:schemeClr val="tx1"/>
              </a:solidFill>
            </a:endParaRPr>
          </a:p>
          <a:p>
            <a:endParaRPr lang="ro-RO" dirty="0" smtClean="0">
              <a:solidFill>
                <a:schemeClr val="tx1"/>
              </a:solidFill>
            </a:endParaRPr>
          </a:p>
          <a:p>
            <a:endParaRPr lang="ro-RO" dirty="0" smtClean="0">
              <a:solidFill>
                <a:schemeClr val="tx1"/>
              </a:solidFill>
            </a:endParaRPr>
          </a:p>
        </p:txBody>
      </p:sp>
      <p:pic>
        <p:nvPicPr>
          <p:cNvPr id="1026" name="Picture 2" descr="C:\Users\Cris\Desktop\DOCUMENTE FLORENTA\51kBrTLROuL._SX324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564904"/>
            <a:ext cx="3600400"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363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404665"/>
            <a:ext cx="8424936" cy="504055"/>
          </a:xfrm>
        </p:spPr>
        <p:txBody>
          <a:bodyPr>
            <a:noAutofit/>
          </a:bodyPr>
          <a:lstStyle/>
          <a:p>
            <a:r>
              <a:rPr lang="ro-RO" sz="3600" dirty="0"/>
              <a:t>Bibliografie/ Titluri utile</a:t>
            </a:r>
          </a:p>
        </p:txBody>
      </p:sp>
      <p:sp>
        <p:nvSpPr>
          <p:cNvPr id="3" name="Subtitle 2"/>
          <p:cNvSpPr>
            <a:spLocks noGrp="1"/>
          </p:cNvSpPr>
          <p:nvPr>
            <p:ph type="subTitle" idx="1"/>
          </p:nvPr>
        </p:nvSpPr>
        <p:spPr>
          <a:xfrm>
            <a:off x="179512" y="1268760"/>
            <a:ext cx="8784976" cy="5328592"/>
          </a:xfrm>
        </p:spPr>
        <p:txBody>
          <a:bodyPr>
            <a:normAutofit/>
          </a:bodyPr>
          <a:lstStyle/>
          <a:p>
            <a:r>
              <a:rPr lang="ro-RO" sz="2800" dirty="0" smtClean="0">
                <a:solidFill>
                  <a:schemeClr val="tx1"/>
                </a:solidFill>
              </a:rPr>
              <a:t>2. Susan </a:t>
            </a:r>
            <a:r>
              <a:rPr lang="ro-RO" sz="2800" dirty="0">
                <a:solidFill>
                  <a:schemeClr val="tx1"/>
                </a:solidFill>
              </a:rPr>
              <a:t>Kaiser Greenland – Mindful Games, Editura Shambhala, 2016</a:t>
            </a:r>
          </a:p>
          <a:p>
            <a:r>
              <a:rPr lang="ro-RO" sz="2800" dirty="0" smtClean="0">
                <a:solidFill>
                  <a:schemeClr val="tx1"/>
                </a:solidFill>
              </a:rPr>
              <a:t> 				</a:t>
            </a:r>
          </a:p>
          <a:p>
            <a:r>
              <a:rPr lang="ro-RO" sz="2800" dirty="0">
                <a:solidFill>
                  <a:schemeClr val="tx1"/>
                </a:solidFill>
              </a:rPr>
              <a:t>	</a:t>
            </a:r>
            <a:r>
              <a:rPr lang="ro-RO" sz="2800" dirty="0" smtClean="0">
                <a:solidFill>
                  <a:schemeClr val="tx1"/>
                </a:solidFill>
              </a:rPr>
              <a:t>		      	3. Patricia </a:t>
            </a:r>
            <a:r>
              <a:rPr lang="ro-RO" sz="2800" dirty="0">
                <a:solidFill>
                  <a:schemeClr val="tx1"/>
                </a:solidFill>
              </a:rPr>
              <a:t>A. Jennings – </a:t>
            </a:r>
            <a:r>
              <a:rPr lang="ro-RO" sz="2800" dirty="0" smtClean="0">
                <a:solidFill>
                  <a:schemeClr val="tx1"/>
                </a:solidFill>
              </a:rPr>
              <a:t>			     Mindfulness </a:t>
            </a:r>
            <a:r>
              <a:rPr lang="ro-RO" sz="2800" dirty="0">
                <a:solidFill>
                  <a:schemeClr val="tx1"/>
                </a:solidFill>
              </a:rPr>
              <a:t>pentru profesori, </a:t>
            </a:r>
            <a:r>
              <a:rPr lang="ro-RO" sz="2800" dirty="0" smtClean="0">
                <a:solidFill>
                  <a:schemeClr val="tx1"/>
                </a:solidFill>
              </a:rPr>
              <a:t>				     Editura </a:t>
            </a:r>
            <a:r>
              <a:rPr lang="ro-RO" sz="2800" dirty="0">
                <a:solidFill>
                  <a:schemeClr val="tx1"/>
                </a:solidFill>
              </a:rPr>
              <a:t>Herald, </a:t>
            </a:r>
            <a:r>
              <a:rPr lang="ro-RO" sz="2800" dirty="0" smtClean="0">
                <a:solidFill>
                  <a:schemeClr val="tx1"/>
                </a:solidFill>
              </a:rPr>
              <a:t>				      București</a:t>
            </a:r>
            <a:r>
              <a:rPr lang="ro-RO" sz="2800" dirty="0">
                <a:solidFill>
                  <a:schemeClr val="tx1"/>
                </a:solidFill>
              </a:rPr>
              <a:t>, </a:t>
            </a:r>
            <a:r>
              <a:rPr lang="ro-RO" sz="2800" dirty="0" smtClean="0">
                <a:solidFill>
                  <a:schemeClr val="tx1"/>
                </a:solidFill>
              </a:rPr>
              <a:t>2017</a:t>
            </a:r>
          </a:p>
          <a:p>
            <a:r>
              <a:rPr lang="ro-RO" sz="2800" dirty="0" smtClean="0">
                <a:solidFill>
                  <a:schemeClr val="tx1"/>
                </a:solidFill>
              </a:rPr>
              <a:t>                                4. Aplicația Insight Timer</a:t>
            </a:r>
          </a:p>
          <a:p>
            <a:endParaRPr lang="ro-RO" sz="2800" dirty="0" smtClean="0">
              <a:solidFill>
                <a:schemeClr val="tx1"/>
              </a:solidFill>
            </a:endParaRPr>
          </a:p>
          <a:p>
            <a:endParaRPr lang="ro-RO" sz="2800" dirty="0">
              <a:solidFill>
                <a:schemeClr val="tx1"/>
              </a:solidFill>
            </a:endParaRPr>
          </a:p>
          <a:p>
            <a:r>
              <a:rPr lang="ro-RO" sz="2800" dirty="0" smtClean="0">
                <a:solidFill>
                  <a:schemeClr val="tx1"/>
                </a:solidFill>
              </a:rPr>
              <a:t>                               Autor prof. Cristina Adriana DUTKAȘ</a:t>
            </a:r>
          </a:p>
          <a:p>
            <a:endParaRPr lang="ro-RO" sz="2800" dirty="0">
              <a:solidFill>
                <a:schemeClr val="tx1"/>
              </a:solidFill>
            </a:endParaRPr>
          </a:p>
          <a:p>
            <a:endParaRPr lang="ro-RO" sz="2800" dirty="0"/>
          </a:p>
        </p:txBody>
      </p:sp>
      <p:pic>
        <p:nvPicPr>
          <p:cNvPr id="2050" name="Picture 2" descr="C:\Users\Cris\Desktop\DOCUMENTE FLORENTA\1988878-0.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2204864"/>
            <a:ext cx="2520280"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52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2657"/>
            <a:ext cx="7772400" cy="864095"/>
          </a:xfrm>
        </p:spPr>
        <p:txBody>
          <a:bodyPr>
            <a:normAutofit/>
          </a:bodyPr>
          <a:lstStyle/>
          <a:p>
            <a:r>
              <a:rPr lang="ro-RO" sz="3200" dirty="0" smtClean="0"/>
              <a:t>Mindfulness = atenția deplină</a:t>
            </a:r>
            <a:endParaRPr lang="ro-RO" sz="3200" dirty="0"/>
          </a:p>
        </p:txBody>
      </p:sp>
      <p:sp>
        <p:nvSpPr>
          <p:cNvPr id="3" name="Subtitle 2"/>
          <p:cNvSpPr>
            <a:spLocks noGrp="1"/>
          </p:cNvSpPr>
          <p:nvPr>
            <p:ph type="subTitle" idx="1"/>
          </p:nvPr>
        </p:nvSpPr>
        <p:spPr>
          <a:xfrm>
            <a:off x="683568" y="1268760"/>
            <a:ext cx="7776864" cy="5328592"/>
          </a:xfrm>
        </p:spPr>
        <p:txBody>
          <a:bodyPr>
            <a:normAutofit fontScale="92500"/>
          </a:bodyPr>
          <a:lstStyle/>
          <a:p>
            <a:r>
              <a:rPr lang="ro-RO" sz="4000" dirty="0" smtClean="0">
                <a:solidFill>
                  <a:schemeClr val="tx1">
                    <a:lumMod val="95000"/>
                    <a:lumOff val="5000"/>
                  </a:schemeClr>
                </a:solidFill>
              </a:rPr>
              <a:t>Tehnică </a:t>
            </a:r>
          </a:p>
          <a:p>
            <a:pPr marL="457200" indent="-457200">
              <a:buFont typeface="Wingdings" pitchFamily="2" charset="2"/>
              <a:buChar char="v"/>
            </a:pPr>
            <a:r>
              <a:rPr lang="ro-RO" dirty="0" smtClean="0">
                <a:solidFill>
                  <a:schemeClr val="tx1">
                    <a:lumMod val="95000"/>
                    <a:lumOff val="5000"/>
                  </a:schemeClr>
                </a:solidFill>
              </a:rPr>
              <a:t>de antrenare a creierului</a:t>
            </a:r>
          </a:p>
          <a:p>
            <a:pPr marL="457200" indent="-457200">
              <a:buFont typeface="Wingdings" pitchFamily="2" charset="2"/>
              <a:buChar char="v"/>
            </a:pPr>
            <a:r>
              <a:rPr lang="ro-RO" dirty="0">
                <a:solidFill>
                  <a:schemeClr val="tx1">
                    <a:lumMod val="95000"/>
                    <a:lumOff val="5000"/>
                  </a:schemeClr>
                </a:solidFill>
              </a:rPr>
              <a:t>d</a:t>
            </a:r>
            <a:r>
              <a:rPr lang="ro-RO" dirty="0" smtClean="0">
                <a:solidFill>
                  <a:schemeClr val="tx1">
                    <a:lumMod val="95000"/>
                    <a:lumOff val="5000"/>
                  </a:schemeClr>
                </a:solidFill>
              </a:rPr>
              <a:t>e management al emoțiilor </a:t>
            </a:r>
          </a:p>
          <a:p>
            <a:pPr marL="457200" indent="-457200">
              <a:buFont typeface="Wingdings" pitchFamily="2" charset="2"/>
              <a:buChar char="v"/>
            </a:pPr>
            <a:r>
              <a:rPr lang="ro-RO" dirty="0">
                <a:solidFill>
                  <a:schemeClr val="tx1">
                    <a:lumMod val="95000"/>
                    <a:lumOff val="5000"/>
                  </a:schemeClr>
                </a:solidFill>
              </a:rPr>
              <a:t>d</a:t>
            </a:r>
            <a:r>
              <a:rPr lang="ro-RO" dirty="0" smtClean="0">
                <a:solidFill>
                  <a:schemeClr val="tx1">
                    <a:lumMod val="95000"/>
                    <a:lumOff val="5000"/>
                  </a:schemeClr>
                </a:solidFill>
              </a:rPr>
              <a:t>e a ne aduce înapoi în momentul prezent în care se petrec evenimentele</a:t>
            </a:r>
          </a:p>
          <a:p>
            <a:pPr marL="457200" indent="-457200">
              <a:buFont typeface="Wingdings" pitchFamily="2" charset="2"/>
              <a:buChar char="v"/>
            </a:pPr>
            <a:r>
              <a:rPr lang="ro-RO" dirty="0">
                <a:solidFill>
                  <a:schemeClr val="tx1">
                    <a:lumMod val="95000"/>
                    <a:lumOff val="5000"/>
                  </a:schemeClr>
                </a:solidFill>
              </a:rPr>
              <a:t>o</a:t>
            </a:r>
            <a:r>
              <a:rPr lang="ro-RO" dirty="0" smtClean="0">
                <a:solidFill>
                  <a:schemeClr val="tx1">
                    <a:lumMod val="95000"/>
                    <a:lumOff val="5000"/>
                  </a:schemeClr>
                </a:solidFill>
              </a:rPr>
              <a:t> stare de conștiință deosebită ce presupune conștientizarea și acceptarea a ceea ce se întâmplă în momentul prezent</a:t>
            </a:r>
          </a:p>
          <a:p>
            <a:pPr marL="457200" indent="-457200">
              <a:buFont typeface="Wingdings" pitchFamily="2" charset="2"/>
              <a:buChar char="v"/>
            </a:pPr>
            <a:r>
              <a:rPr lang="ro-RO" dirty="0">
                <a:solidFill>
                  <a:schemeClr val="tx1">
                    <a:lumMod val="95000"/>
                    <a:lumOff val="5000"/>
                  </a:schemeClr>
                </a:solidFill>
              </a:rPr>
              <a:t>d</a:t>
            </a:r>
            <a:r>
              <a:rPr lang="ro-RO" dirty="0" smtClean="0">
                <a:solidFill>
                  <a:schemeClr val="tx1">
                    <a:lumMod val="95000"/>
                    <a:lumOff val="5000"/>
                  </a:schemeClr>
                </a:solidFill>
              </a:rPr>
              <a:t>e atenție voită, în momentul prezent, fără a judeca pe cel de lângă tine, sau pe tine</a:t>
            </a:r>
            <a:endParaRPr lang="ro-RO" dirty="0" smtClean="0">
              <a:solidFill>
                <a:schemeClr val="tx1"/>
              </a:solidFill>
            </a:endParaRPr>
          </a:p>
          <a:p>
            <a:pPr marL="457200" indent="-457200">
              <a:buFont typeface="Wingdings" pitchFamily="2" charset="2"/>
              <a:buChar char="v"/>
            </a:pPr>
            <a:endParaRPr lang="ro-RO" dirty="0">
              <a:solidFill>
                <a:schemeClr val="tx1">
                  <a:lumMod val="95000"/>
                  <a:lumOff val="5000"/>
                </a:schemeClr>
              </a:solidFill>
            </a:endParaRPr>
          </a:p>
        </p:txBody>
      </p:sp>
    </p:spTree>
    <p:extLst>
      <p:ext uri="{BB962C8B-B14F-4D97-AF65-F5344CB8AC3E}">
        <p14:creationId xmlns:p14="http://schemas.microsoft.com/office/powerpoint/2010/main" val="3298362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60649"/>
            <a:ext cx="8496944" cy="648071"/>
          </a:xfrm>
        </p:spPr>
        <p:txBody>
          <a:bodyPr>
            <a:normAutofit fontScale="90000"/>
          </a:bodyPr>
          <a:lstStyle/>
          <a:p>
            <a:r>
              <a:rPr lang="ro-RO" sz="3600" dirty="0" smtClean="0">
                <a:solidFill>
                  <a:schemeClr val="tx1">
                    <a:lumMod val="95000"/>
                    <a:lumOff val="5000"/>
                  </a:schemeClr>
                </a:solidFill>
              </a:rPr>
              <a:t>Mindfulness – tehnică de psihologie pozitivă</a:t>
            </a:r>
            <a:endParaRPr lang="ro-RO" sz="3600" dirty="0">
              <a:solidFill>
                <a:schemeClr val="tx1">
                  <a:lumMod val="95000"/>
                  <a:lumOff val="5000"/>
                </a:schemeClr>
              </a:solidFill>
            </a:endParaRPr>
          </a:p>
        </p:txBody>
      </p:sp>
      <p:sp>
        <p:nvSpPr>
          <p:cNvPr id="3" name="Subtitle 2"/>
          <p:cNvSpPr>
            <a:spLocks noGrp="1"/>
          </p:cNvSpPr>
          <p:nvPr>
            <p:ph type="subTitle" idx="1"/>
          </p:nvPr>
        </p:nvSpPr>
        <p:spPr>
          <a:xfrm>
            <a:off x="179512" y="980728"/>
            <a:ext cx="8712968" cy="5688632"/>
          </a:xfrm>
        </p:spPr>
        <p:txBody>
          <a:bodyPr>
            <a:normAutofit fontScale="92500" lnSpcReduction="10000"/>
          </a:bodyPr>
          <a:lstStyle/>
          <a:p>
            <a:r>
              <a:rPr lang="ro-RO" sz="4000" u="sng" dirty="0" smtClean="0">
                <a:solidFill>
                  <a:schemeClr val="tx1">
                    <a:lumMod val="95000"/>
                    <a:lumOff val="5000"/>
                  </a:schemeClr>
                </a:solidFill>
              </a:rPr>
              <a:t>Avantaje</a:t>
            </a:r>
            <a:endParaRPr lang="ro-RO" sz="4000" dirty="0" smtClean="0">
              <a:solidFill>
                <a:schemeClr val="tx1">
                  <a:lumMod val="95000"/>
                  <a:lumOff val="5000"/>
                </a:schemeClr>
              </a:solidFill>
            </a:endParaRPr>
          </a:p>
          <a:p>
            <a:pPr marL="571500" indent="-571500">
              <a:buFont typeface="Wingdings" pitchFamily="2" charset="2"/>
              <a:buChar char="ü"/>
            </a:pPr>
            <a:r>
              <a:rPr lang="ro-RO" sz="2700" u="sng" dirty="0" smtClean="0">
                <a:solidFill>
                  <a:schemeClr val="tx1">
                    <a:lumMod val="95000"/>
                    <a:lumOff val="5000"/>
                  </a:schemeClr>
                </a:solidFill>
              </a:rPr>
              <a:t>este o metodă </a:t>
            </a:r>
            <a:r>
              <a:rPr lang="ro-RO" sz="2700" i="1" u="sng" dirty="0" smtClean="0">
                <a:solidFill>
                  <a:srgbClr val="CA1869"/>
                </a:solidFill>
              </a:rPr>
              <a:t>lipsită de costuri, de papetărie, de hârțoage </a:t>
            </a:r>
          </a:p>
          <a:p>
            <a:pPr marL="571500" indent="-571500">
              <a:buFont typeface="Wingdings" pitchFamily="2" charset="2"/>
              <a:buChar char="ü"/>
            </a:pPr>
            <a:r>
              <a:rPr lang="ro-RO" sz="2700" u="sng" dirty="0">
                <a:solidFill>
                  <a:schemeClr val="tx1">
                    <a:lumMod val="95000"/>
                    <a:lumOff val="5000"/>
                  </a:schemeClr>
                </a:solidFill>
              </a:rPr>
              <a:t>s</a:t>
            </a:r>
            <a:r>
              <a:rPr lang="ro-RO" sz="2700" u="sng" dirty="0" smtClean="0">
                <a:solidFill>
                  <a:schemeClr val="tx1">
                    <a:lumMod val="95000"/>
                    <a:lumOff val="5000"/>
                  </a:schemeClr>
                </a:solidFill>
              </a:rPr>
              <a:t>e adresează elevilor, de orice vârstă, </a:t>
            </a:r>
            <a:r>
              <a:rPr lang="ro-RO" sz="2700" i="1" u="sng" dirty="0" smtClean="0">
                <a:solidFill>
                  <a:srgbClr val="CA1869"/>
                </a:solidFill>
              </a:rPr>
              <a:t>chiar și celor de clasă pregătitoare</a:t>
            </a:r>
          </a:p>
          <a:p>
            <a:pPr marL="571500" indent="-571500">
              <a:buFont typeface="Wingdings" pitchFamily="2" charset="2"/>
              <a:buChar char="ü"/>
            </a:pPr>
            <a:r>
              <a:rPr lang="ro-RO" sz="2700" u="sng" dirty="0">
                <a:solidFill>
                  <a:schemeClr val="tx1">
                    <a:lumMod val="95000"/>
                    <a:lumOff val="5000"/>
                  </a:schemeClr>
                </a:solidFill>
              </a:rPr>
              <a:t>e</a:t>
            </a:r>
            <a:r>
              <a:rPr lang="ro-RO" sz="2700" u="sng" dirty="0" smtClean="0">
                <a:solidFill>
                  <a:schemeClr val="tx1">
                    <a:lumMod val="95000"/>
                    <a:lumOff val="5000"/>
                  </a:schemeClr>
                </a:solidFill>
              </a:rPr>
              <a:t>ste foarte utilă profesorilor, în </a:t>
            </a:r>
            <a:r>
              <a:rPr lang="ro-RO" sz="2700" i="1" u="sng" dirty="0" smtClean="0">
                <a:solidFill>
                  <a:srgbClr val="CA1869"/>
                </a:solidFill>
              </a:rPr>
              <a:t>orice situație</a:t>
            </a:r>
          </a:p>
          <a:p>
            <a:pPr marL="571500" indent="-571500">
              <a:buFont typeface="Wingdings" pitchFamily="2" charset="2"/>
              <a:buChar char="ü"/>
            </a:pPr>
            <a:r>
              <a:rPr lang="ro-RO" sz="2700" u="sng" dirty="0">
                <a:solidFill>
                  <a:schemeClr val="tx1">
                    <a:lumMod val="95000"/>
                    <a:lumOff val="5000"/>
                  </a:schemeClr>
                </a:solidFill>
              </a:rPr>
              <a:t>p</a:t>
            </a:r>
            <a:r>
              <a:rPr lang="ro-RO" sz="2700" u="sng" dirty="0" smtClean="0">
                <a:solidFill>
                  <a:schemeClr val="tx1">
                    <a:lumMod val="95000"/>
                    <a:lumOff val="5000"/>
                  </a:schemeClr>
                </a:solidFill>
              </a:rPr>
              <a:t>racticabilă oricând, în </a:t>
            </a:r>
            <a:r>
              <a:rPr lang="ro-RO" sz="2700" i="1" u="sng" dirty="0" smtClean="0">
                <a:solidFill>
                  <a:srgbClr val="CA1869"/>
                </a:solidFill>
              </a:rPr>
              <a:t>orice moment al lecției</a:t>
            </a:r>
          </a:p>
          <a:p>
            <a:pPr marL="571500" indent="-571500">
              <a:buFont typeface="Wingdings" pitchFamily="2" charset="2"/>
              <a:buChar char="ü"/>
            </a:pPr>
            <a:r>
              <a:rPr lang="ro-RO" sz="2700" u="sng" dirty="0">
                <a:solidFill>
                  <a:schemeClr val="tx1">
                    <a:lumMod val="95000"/>
                    <a:lumOff val="5000"/>
                  </a:schemeClr>
                </a:solidFill>
              </a:rPr>
              <a:t>o</a:t>
            </a:r>
            <a:r>
              <a:rPr lang="ro-RO" sz="2700" u="sng" dirty="0" smtClean="0">
                <a:solidFill>
                  <a:schemeClr val="tx1">
                    <a:lumMod val="95000"/>
                    <a:lumOff val="5000"/>
                  </a:schemeClr>
                </a:solidFill>
              </a:rPr>
              <a:t>dată obișnuți cu metoda, elevii, profesorii, și nu numai, o pot practica </a:t>
            </a:r>
            <a:r>
              <a:rPr lang="ro-RO" sz="2700" i="1" u="sng" dirty="0" smtClean="0">
                <a:solidFill>
                  <a:srgbClr val="CA1869"/>
                </a:solidFill>
              </a:rPr>
              <a:t>chiar și acasă</a:t>
            </a:r>
          </a:p>
          <a:p>
            <a:pPr marL="571500" indent="-571500">
              <a:buFont typeface="Wingdings" pitchFamily="2" charset="2"/>
              <a:buChar char="ü"/>
            </a:pPr>
            <a:r>
              <a:rPr lang="ro-RO" sz="2700" u="sng" dirty="0">
                <a:solidFill>
                  <a:schemeClr val="tx1">
                    <a:lumMod val="95000"/>
                    <a:lumOff val="5000"/>
                  </a:schemeClr>
                </a:solidFill>
              </a:rPr>
              <a:t>r</a:t>
            </a:r>
            <a:r>
              <a:rPr lang="ro-RO" sz="2700" u="sng" dirty="0" smtClean="0">
                <a:solidFill>
                  <a:schemeClr val="tx1">
                    <a:lumMod val="95000"/>
                    <a:lumOff val="5000"/>
                  </a:schemeClr>
                </a:solidFill>
              </a:rPr>
              <a:t>ezultatele sunt pozitive și duc spre </a:t>
            </a:r>
            <a:r>
              <a:rPr lang="ro-RO" sz="2700" i="1" u="sng" dirty="0" smtClean="0">
                <a:solidFill>
                  <a:srgbClr val="CA1869"/>
                </a:solidFill>
              </a:rPr>
              <a:t>dezvoltarea</a:t>
            </a:r>
            <a:r>
              <a:rPr lang="ro-RO" sz="2700" u="sng" dirty="0" smtClean="0">
                <a:solidFill>
                  <a:srgbClr val="CA1869"/>
                </a:solidFill>
              </a:rPr>
              <a:t> </a:t>
            </a:r>
            <a:r>
              <a:rPr lang="ro-RO" sz="2700" i="1" u="sng" dirty="0" smtClean="0">
                <a:solidFill>
                  <a:srgbClr val="CA1869"/>
                </a:solidFill>
              </a:rPr>
              <a:t>inteligenței emoționale </a:t>
            </a:r>
          </a:p>
          <a:p>
            <a:pPr marL="457200" indent="-457200">
              <a:buFont typeface="Wingdings" pitchFamily="2" charset="2"/>
              <a:buChar char="ü"/>
            </a:pPr>
            <a:r>
              <a:rPr lang="ro-RO" sz="2700" u="sng" dirty="0">
                <a:solidFill>
                  <a:schemeClr val="tx1"/>
                </a:solidFill>
              </a:rPr>
              <a:t>e</a:t>
            </a:r>
            <a:r>
              <a:rPr lang="ro-RO" sz="2700" u="sng" dirty="0" smtClean="0">
                <a:solidFill>
                  <a:schemeClr val="tx1"/>
                </a:solidFill>
              </a:rPr>
              <a:t>xistă o </a:t>
            </a:r>
            <a:r>
              <a:rPr lang="ro-RO" sz="2700" i="1" u="sng" dirty="0" smtClean="0">
                <a:solidFill>
                  <a:srgbClr val="CA1869"/>
                </a:solidFill>
              </a:rPr>
              <a:t>largă varietate de tipuri de mindfulness</a:t>
            </a:r>
          </a:p>
          <a:p>
            <a:pPr marL="457200" indent="-457200">
              <a:buFont typeface="Wingdings" pitchFamily="2" charset="2"/>
              <a:buChar char="ü"/>
            </a:pPr>
            <a:r>
              <a:rPr lang="ro-RO" sz="2700" i="1" u="sng" dirty="0" smtClean="0">
                <a:solidFill>
                  <a:schemeClr val="tx1">
                    <a:lumMod val="95000"/>
                    <a:lumOff val="5000"/>
                  </a:schemeClr>
                </a:solidFill>
              </a:rPr>
              <a:t>Aplicarea ei duce la rezultate mai bune, schimbarea pozitivă a comportamentului, a atenției, a reacției la stres, chiar și a ... somnului!</a:t>
            </a:r>
          </a:p>
          <a:p>
            <a:endParaRPr lang="ro-RO" sz="2700" i="1" u="sng" dirty="0" smtClean="0">
              <a:solidFill>
                <a:schemeClr val="tx1">
                  <a:lumMod val="95000"/>
                  <a:lumOff val="5000"/>
                </a:schemeClr>
              </a:solidFill>
            </a:endParaRPr>
          </a:p>
          <a:p>
            <a:endParaRPr lang="ro-RO" u="sng" dirty="0" smtClean="0">
              <a:solidFill>
                <a:schemeClr val="tx1">
                  <a:lumMod val="95000"/>
                  <a:lumOff val="5000"/>
                </a:schemeClr>
              </a:solidFill>
            </a:endParaRPr>
          </a:p>
          <a:p>
            <a:pPr marL="571500" indent="-571500">
              <a:buFont typeface="Wingdings" pitchFamily="2" charset="2"/>
              <a:buChar char="ü"/>
            </a:pPr>
            <a:endParaRPr lang="ro-RO" u="sng" dirty="0">
              <a:solidFill>
                <a:schemeClr val="tx1">
                  <a:lumMod val="95000"/>
                  <a:lumOff val="5000"/>
                </a:schemeClr>
              </a:solidFill>
            </a:endParaRPr>
          </a:p>
        </p:txBody>
      </p:sp>
    </p:spTree>
    <p:extLst>
      <p:ext uri="{BB962C8B-B14F-4D97-AF65-F5344CB8AC3E}">
        <p14:creationId xmlns:p14="http://schemas.microsoft.com/office/powerpoint/2010/main" val="2902531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332657"/>
            <a:ext cx="8784976" cy="720079"/>
          </a:xfrm>
        </p:spPr>
        <p:txBody>
          <a:bodyPr>
            <a:normAutofit fontScale="90000"/>
          </a:bodyPr>
          <a:lstStyle/>
          <a:p>
            <a:r>
              <a:rPr lang="ro-RO" dirty="0" smtClean="0"/>
              <a:t>Mindfulness – sănătate emoțională</a:t>
            </a:r>
            <a:endParaRPr lang="ro-RO" dirty="0"/>
          </a:p>
        </p:txBody>
      </p:sp>
      <p:sp>
        <p:nvSpPr>
          <p:cNvPr id="3" name="Subtitle 2"/>
          <p:cNvSpPr>
            <a:spLocks noGrp="1"/>
          </p:cNvSpPr>
          <p:nvPr>
            <p:ph type="subTitle" idx="1"/>
          </p:nvPr>
        </p:nvSpPr>
        <p:spPr>
          <a:xfrm>
            <a:off x="179512" y="1268760"/>
            <a:ext cx="8784976" cy="5400600"/>
          </a:xfrm>
        </p:spPr>
        <p:txBody>
          <a:bodyPr>
            <a:normAutofit fontScale="92500"/>
          </a:bodyPr>
          <a:lstStyle/>
          <a:p>
            <a:r>
              <a:rPr lang="ro-RO" sz="3700" u="sng" dirty="0" smtClean="0">
                <a:solidFill>
                  <a:schemeClr val="tx1">
                    <a:lumMod val="95000"/>
                    <a:lumOff val="5000"/>
                  </a:schemeClr>
                </a:solidFill>
              </a:rPr>
              <a:t>Dezavantaje</a:t>
            </a:r>
          </a:p>
          <a:p>
            <a:pPr marL="342900" indent="-342900">
              <a:buFont typeface="Wingdings" pitchFamily="2" charset="2"/>
              <a:buChar char="ü"/>
            </a:pPr>
            <a:r>
              <a:rPr lang="ro-RO" sz="2500" dirty="0">
                <a:solidFill>
                  <a:schemeClr val="tx1">
                    <a:lumMod val="95000"/>
                    <a:lumOff val="5000"/>
                  </a:schemeClr>
                </a:solidFill>
              </a:rPr>
              <a:t>t</a:t>
            </a:r>
            <a:r>
              <a:rPr lang="ro-RO" sz="2500" dirty="0" smtClean="0">
                <a:solidFill>
                  <a:schemeClr val="tx1">
                    <a:lumMod val="95000"/>
                    <a:lumOff val="5000"/>
                  </a:schemeClr>
                </a:solidFill>
              </a:rPr>
              <a:t>ehnica este foarte puțin cunoscută în învățământul românesc</a:t>
            </a:r>
          </a:p>
          <a:p>
            <a:pPr marL="342900" indent="-342900">
              <a:buFont typeface="Wingdings" pitchFamily="2" charset="2"/>
              <a:buChar char="ü"/>
            </a:pPr>
            <a:r>
              <a:rPr lang="ro-RO" sz="2500" dirty="0" smtClean="0">
                <a:solidFill>
                  <a:schemeClr val="tx1">
                    <a:lumMod val="95000"/>
                    <a:lumOff val="5000"/>
                  </a:schemeClr>
                </a:solidFill>
              </a:rPr>
              <a:t>nu este cuprinsă într-un curriculum decât în foarte puține țări ale lumii</a:t>
            </a:r>
          </a:p>
          <a:p>
            <a:pPr marL="342900" indent="-342900">
              <a:buFont typeface="Wingdings" pitchFamily="2" charset="2"/>
              <a:buChar char="ü"/>
            </a:pPr>
            <a:r>
              <a:rPr lang="ro-RO" sz="2500" dirty="0">
                <a:solidFill>
                  <a:schemeClr val="tx1">
                    <a:lumMod val="95000"/>
                    <a:lumOff val="5000"/>
                  </a:schemeClr>
                </a:solidFill>
              </a:rPr>
              <a:t>a</a:t>
            </a:r>
            <a:r>
              <a:rPr lang="ro-RO" sz="2500" dirty="0" smtClean="0">
                <a:solidFill>
                  <a:schemeClr val="tx1">
                    <a:lumMod val="95000"/>
                    <a:lumOff val="5000"/>
                  </a:schemeClr>
                </a:solidFill>
              </a:rPr>
              <a:t>cceptarea dificilă din partea părinților sau a profesorilor datorită lipsei de informații și a asocierii metodei cu tehnici specifice culturilor asiatice</a:t>
            </a:r>
            <a:endParaRPr lang="en-US" sz="2500" dirty="0" smtClean="0">
              <a:solidFill>
                <a:schemeClr val="tx1">
                  <a:lumMod val="95000"/>
                  <a:lumOff val="5000"/>
                </a:schemeClr>
              </a:solidFill>
            </a:endParaRPr>
          </a:p>
          <a:p>
            <a:pPr marL="342900" indent="-342900">
              <a:buFont typeface="Wingdings" pitchFamily="2" charset="2"/>
              <a:buChar char="ü"/>
            </a:pPr>
            <a:r>
              <a:rPr lang="ro-RO" sz="2500" dirty="0">
                <a:solidFill>
                  <a:schemeClr val="tx1">
                    <a:lumMod val="95000"/>
                    <a:lumOff val="5000"/>
                  </a:schemeClr>
                </a:solidFill>
              </a:rPr>
              <a:t>m</a:t>
            </a:r>
            <a:r>
              <a:rPr lang="ro-RO" sz="2500" dirty="0" smtClean="0">
                <a:solidFill>
                  <a:schemeClr val="tx1">
                    <a:lumMod val="95000"/>
                    <a:lumOff val="5000"/>
                  </a:schemeClr>
                </a:solidFill>
              </a:rPr>
              <a:t>ajoritatea materialelor sunt în limba engleză, dar apar, timid, și traduceri în limba română</a:t>
            </a:r>
            <a:endParaRPr lang="ro-RO" sz="2500" dirty="0">
              <a:solidFill>
                <a:schemeClr val="tx1">
                  <a:lumMod val="95000"/>
                  <a:lumOff val="5000"/>
                </a:schemeClr>
              </a:solidFill>
            </a:endParaRPr>
          </a:p>
          <a:p>
            <a:r>
              <a:rPr lang="ro-RO" sz="2500" b="1" u="sng" dirty="0" smtClean="0">
                <a:solidFill>
                  <a:schemeClr val="tx1">
                    <a:lumMod val="95000"/>
                    <a:lumOff val="5000"/>
                  </a:schemeClr>
                </a:solidFill>
              </a:rPr>
              <a:t>PRECIZARE</a:t>
            </a:r>
            <a:r>
              <a:rPr lang="ro-RO" sz="2500" dirty="0" smtClean="0">
                <a:solidFill>
                  <a:schemeClr val="tx1">
                    <a:lumMod val="95000"/>
                    <a:lumOff val="5000"/>
                  </a:schemeClr>
                </a:solidFill>
              </a:rPr>
              <a:t>: </a:t>
            </a:r>
            <a:r>
              <a:rPr lang="ro-RO" sz="2500" u="sng" dirty="0" smtClean="0">
                <a:solidFill>
                  <a:schemeClr val="tx1">
                    <a:lumMod val="95000"/>
                    <a:lumOff val="5000"/>
                  </a:schemeClr>
                </a:solidFill>
              </a:rPr>
              <a:t>Scopul</a:t>
            </a:r>
            <a:r>
              <a:rPr lang="ro-RO" sz="2500" dirty="0" smtClean="0">
                <a:solidFill>
                  <a:schemeClr val="tx1">
                    <a:lumMod val="95000"/>
                    <a:lumOff val="5000"/>
                  </a:schemeClr>
                </a:solidFill>
              </a:rPr>
              <a:t> metodei este acela de a ajuta copiii în </a:t>
            </a:r>
            <a:r>
              <a:rPr lang="ro-RO" sz="2500" i="1" u="sng" dirty="0" smtClean="0">
                <a:solidFill>
                  <a:schemeClr val="tx1">
                    <a:lumMod val="95000"/>
                    <a:lumOff val="5000"/>
                  </a:schemeClr>
                </a:solidFill>
              </a:rPr>
              <a:t>a-</a:t>
            </a:r>
            <a:r>
              <a:rPr lang="ro-RO" sz="2500" dirty="0" smtClean="0">
                <a:solidFill>
                  <a:schemeClr val="tx1">
                    <a:lumMod val="95000"/>
                    <a:lumOff val="5000"/>
                  </a:schemeClr>
                </a:solidFill>
              </a:rPr>
              <a:t>și </a:t>
            </a:r>
            <a:r>
              <a:rPr lang="ro-RO" sz="2500" i="1" u="sng" dirty="0" smtClean="0">
                <a:solidFill>
                  <a:schemeClr val="tx1">
                    <a:lumMod val="95000"/>
                    <a:lumOff val="5000"/>
                  </a:schemeClr>
                </a:solidFill>
              </a:rPr>
              <a:t>modela mintea</a:t>
            </a:r>
            <a:r>
              <a:rPr lang="ro-RO" sz="2500" dirty="0" smtClean="0">
                <a:solidFill>
                  <a:schemeClr val="tx1">
                    <a:lumMod val="95000"/>
                    <a:lumOff val="5000"/>
                  </a:schemeClr>
                </a:solidFill>
              </a:rPr>
              <a:t>, </a:t>
            </a:r>
            <a:r>
              <a:rPr lang="ro-RO" sz="2500" i="1" u="sng" dirty="0" smtClean="0">
                <a:solidFill>
                  <a:schemeClr val="tx1">
                    <a:lumMod val="95000"/>
                    <a:lumOff val="5000"/>
                  </a:schemeClr>
                </a:solidFill>
              </a:rPr>
              <a:t>corpul</a:t>
            </a:r>
            <a:r>
              <a:rPr lang="ro-RO" sz="2500" dirty="0" smtClean="0">
                <a:solidFill>
                  <a:schemeClr val="tx1">
                    <a:lumMod val="95000"/>
                    <a:lumOff val="5000"/>
                  </a:schemeClr>
                </a:solidFill>
              </a:rPr>
              <a:t> și, nu în ultimul rând, </a:t>
            </a:r>
            <a:r>
              <a:rPr lang="ro-RO" sz="2500" i="1" u="sng" dirty="0" smtClean="0">
                <a:solidFill>
                  <a:schemeClr val="tx1">
                    <a:lumMod val="95000"/>
                    <a:lumOff val="5000"/>
                  </a:schemeClr>
                </a:solidFill>
              </a:rPr>
              <a:t>comportamentul</a:t>
            </a:r>
            <a:r>
              <a:rPr lang="ro-RO" sz="2500" dirty="0" smtClean="0">
                <a:solidFill>
                  <a:schemeClr val="tx1">
                    <a:lumMod val="95000"/>
                    <a:lumOff val="5000"/>
                  </a:schemeClr>
                </a:solidFill>
              </a:rPr>
              <a:t>, în </a:t>
            </a:r>
            <a:r>
              <a:rPr lang="ro-RO" sz="2500" i="1" u="sng" dirty="0" smtClean="0">
                <a:solidFill>
                  <a:schemeClr val="tx1">
                    <a:lumMod val="95000"/>
                    <a:lumOff val="5000"/>
                  </a:schemeClr>
                </a:solidFill>
              </a:rPr>
              <a:t>a face față stresului</a:t>
            </a:r>
            <a:r>
              <a:rPr lang="ro-RO" sz="2500" dirty="0" smtClean="0">
                <a:solidFill>
                  <a:schemeClr val="tx1">
                    <a:lumMod val="95000"/>
                    <a:lumOff val="5000"/>
                  </a:schemeClr>
                </a:solidFill>
              </a:rPr>
              <a:t>, </a:t>
            </a:r>
            <a:r>
              <a:rPr lang="ro-RO" sz="2500" i="1" u="sng" dirty="0" smtClean="0">
                <a:solidFill>
                  <a:schemeClr val="tx1">
                    <a:lumMod val="95000"/>
                    <a:lumOff val="5000"/>
                  </a:schemeClr>
                </a:solidFill>
              </a:rPr>
              <a:t>anxietății și altor provocări mental-emoționale</a:t>
            </a:r>
            <a:r>
              <a:rPr lang="ro-RO" sz="2500" dirty="0" smtClean="0">
                <a:solidFill>
                  <a:schemeClr val="tx1">
                    <a:lumMod val="95000"/>
                    <a:lumOff val="5000"/>
                  </a:schemeClr>
                </a:solidFill>
              </a:rPr>
              <a:t>. </a:t>
            </a:r>
          </a:p>
        </p:txBody>
      </p:sp>
    </p:spTree>
    <p:extLst>
      <p:ext uri="{BB962C8B-B14F-4D97-AF65-F5344CB8AC3E}">
        <p14:creationId xmlns:p14="http://schemas.microsoft.com/office/powerpoint/2010/main" val="4117220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12968" cy="634082"/>
          </a:xfrm>
        </p:spPr>
        <p:txBody>
          <a:bodyPr>
            <a:normAutofit fontScale="90000"/>
          </a:bodyPr>
          <a:lstStyle/>
          <a:p>
            <a:r>
              <a:rPr lang="ro-RO" dirty="0" smtClean="0"/>
              <a:t>Mindfulness – exemplu concret</a:t>
            </a:r>
            <a:endParaRPr lang="ro-RO" dirty="0"/>
          </a:p>
        </p:txBody>
      </p:sp>
      <p:sp>
        <p:nvSpPr>
          <p:cNvPr id="3" name="Content Placeholder 2"/>
          <p:cNvSpPr>
            <a:spLocks noGrp="1"/>
          </p:cNvSpPr>
          <p:nvPr>
            <p:ph idx="1"/>
          </p:nvPr>
        </p:nvSpPr>
        <p:spPr>
          <a:xfrm>
            <a:off x="179512" y="1124744"/>
            <a:ext cx="8784976" cy="5472608"/>
          </a:xfrm>
        </p:spPr>
        <p:txBody>
          <a:bodyPr>
            <a:normAutofit fontScale="85000" lnSpcReduction="20000"/>
          </a:bodyPr>
          <a:lstStyle/>
          <a:p>
            <a:pPr marL="0" indent="0" algn="just">
              <a:buNone/>
            </a:pPr>
            <a:r>
              <a:rPr lang="ro-RO" sz="2000" dirty="0" smtClean="0"/>
              <a:t>	Momentul în care eu prefer să folosesc tehnica de mindfulness este la captarea atenției. De ce? Fiindcă se poate ușor lega de subiectul noii lecții. La fel de bine se poate folosi după o oră de sport sau matematică deoarece copiii, fie sunt exuberanți, deci greu de atenționat, fie sunt stresați, deci cu gândul în altă parte decât la momentul prezent. Fiind profesor de limba română, lucrez mai ales cu mindfulness imaginativ care necesită mai mult de 2-3 minute, cât este de fapt o astfel de activitate.</a:t>
            </a:r>
          </a:p>
          <a:p>
            <a:pPr marL="0" indent="0" algn="just">
              <a:buNone/>
            </a:pPr>
            <a:r>
              <a:rPr lang="ro-RO" sz="2000" u="sng" dirty="0" smtClean="0">
                <a:solidFill>
                  <a:srgbClr val="CA1869"/>
                </a:solidFill>
              </a:rPr>
              <a:t>CAPTAREA ATENȚIEI</a:t>
            </a:r>
            <a:r>
              <a:rPr lang="ro-RO" sz="2000" dirty="0" smtClean="0">
                <a:solidFill>
                  <a:srgbClr val="CA1869"/>
                </a:solidFill>
              </a:rPr>
              <a:t> </a:t>
            </a:r>
            <a:r>
              <a:rPr lang="ro-RO" sz="2000" dirty="0" smtClean="0"/>
              <a:t>(mindfulness imaginativ)</a:t>
            </a:r>
          </a:p>
          <a:p>
            <a:pPr marL="0" indent="0" algn="just">
              <a:buNone/>
            </a:pPr>
            <a:r>
              <a:rPr lang="ro-RO" sz="2000" b="1" u="sng" dirty="0" smtClean="0">
                <a:solidFill>
                  <a:srgbClr val="CA1869"/>
                </a:solidFill>
              </a:rPr>
              <a:t>Pasul 1:</a:t>
            </a:r>
            <a:r>
              <a:rPr lang="ro-RO" sz="2000" dirty="0" smtClean="0"/>
              <a:t> Am invitat elevii să închidă ochii. (erau obișnuiți și reacționează, ”se resetează” automat la expresia ”închideți ochii, vă rog”)</a:t>
            </a:r>
          </a:p>
          <a:p>
            <a:pPr marL="0" indent="0" algn="just">
              <a:buNone/>
            </a:pPr>
            <a:r>
              <a:rPr lang="ro-RO" sz="2000" b="1" u="sng" dirty="0" smtClean="0">
                <a:solidFill>
                  <a:srgbClr val="CA1869"/>
                </a:solidFill>
              </a:rPr>
              <a:t>Pasul 2:</a:t>
            </a:r>
            <a:r>
              <a:rPr lang="ro-RO" sz="2000" dirty="0" smtClean="0"/>
              <a:t> Am rugat elevii să se concentreze puțin asupra propriei respirații, fără să o grăbească sau să o relaxeze voit. Doar să se concentreze asupra acesteia. (se relaxează instantaneu deoarece conștientizează treptat, simt o stare de relaxare pe care nici măcar nu și-o impun, și nu o impune nici profesorul)</a:t>
            </a:r>
          </a:p>
          <a:p>
            <a:pPr marL="0" indent="0" algn="just">
              <a:buNone/>
            </a:pPr>
            <a:r>
              <a:rPr lang="ro-RO" sz="2000" b="1" u="sng" dirty="0" smtClean="0">
                <a:solidFill>
                  <a:srgbClr val="CA1869"/>
                </a:solidFill>
              </a:rPr>
              <a:t>Pasul 3:</a:t>
            </a:r>
            <a:r>
              <a:rPr lang="ro-RO" sz="2000" dirty="0" smtClean="0"/>
              <a:t> Am cerut elevilor, când am constatat că respirația lor a devenit relaxată, ușoară, liniștită, să își imagineze că sunt într-un restaurant celebru. ( Reacția firească a fost zâmbetul, chicoteala. Nu este nimic! Îi las să chicotească deoarece nu fac zgomot, atmosfera fiind foarte liniștită și relaxată. În aceste situații zgomotul produs de ei este minim!)</a:t>
            </a:r>
          </a:p>
          <a:p>
            <a:pPr marL="0" indent="0" algn="just">
              <a:buNone/>
            </a:pPr>
            <a:r>
              <a:rPr lang="ro-RO" sz="2000" b="1" u="sng" dirty="0" smtClean="0">
                <a:solidFill>
                  <a:srgbClr val="CA1869"/>
                </a:solidFill>
              </a:rPr>
              <a:t>Pasul 4</a:t>
            </a:r>
            <a:r>
              <a:rPr lang="ro-RO" sz="2000" u="sng" dirty="0" smtClean="0"/>
              <a:t>:</a:t>
            </a:r>
            <a:r>
              <a:rPr lang="ro-RO" sz="2000" dirty="0" smtClean="0"/>
              <a:t> I-am provocat să-și imagineze că sunt serviți cu felul lor de mâncare preferat. I-am lăsat să exploreze, încet. (În acest punct apar doar zâmbete, fără zgomote)</a:t>
            </a:r>
          </a:p>
          <a:p>
            <a:pPr marL="0" indent="0" algn="just">
              <a:buNone/>
            </a:pPr>
            <a:r>
              <a:rPr lang="ro-RO" sz="2000" b="1" u="sng" dirty="0" smtClean="0">
                <a:solidFill>
                  <a:srgbClr val="CA1869"/>
                </a:solidFill>
              </a:rPr>
              <a:t>Pasul 5</a:t>
            </a:r>
            <a:r>
              <a:rPr lang="ro-RO" sz="2000" u="sng" dirty="0" smtClean="0"/>
              <a:t>: </a:t>
            </a:r>
            <a:r>
              <a:rPr lang="ro-RO" sz="2000" dirty="0" smtClean="0"/>
              <a:t>Am insistat să rețină gust, culori, miros, aspect, ingredinte, denumire. (În acest moment relaxarea este la cote maxime. Liniștea este deplină. Copiii sunt pregătiți pentru ora de limba română, chiar dacă știu că este gramatică.)</a:t>
            </a:r>
          </a:p>
          <a:p>
            <a:pPr marL="0" indent="0" algn="just">
              <a:buNone/>
            </a:pPr>
            <a:r>
              <a:rPr lang="ro-RO" sz="2000" b="1" u="sng" dirty="0" smtClean="0">
                <a:solidFill>
                  <a:srgbClr val="CA1869"/>
                </a:solidFill>
              </a:rPr>
              <a:t>Pasul 6</a:t>
            </a:r>
            <a:r>
              <a:rPr lang="ro-RO" sz="2000" u="sng" dirty="0" smtClean="0"/>
              <a:t>:</a:t>
            </a:r>
            <a:r>
              <a:rPr lang="ro-RO" sz="2000" dirty="0" smtClean="0"/>
              <a:t> În acest moment, îi invit să se desprindă  încet de ceea ce își imaginează  și să revină la clasă, deschizându-și ochii încet.</a:t>
            </a:r>
            <a:r>
              <a:rPr lang="ro-RO" sz="2400" dirty="0" smtClean="0"/>
              <a:t> </a:t>
            </a:r>
            <a:endParaRPr lang="ro-RO" sz="2400" dirty="0"/>
          </a:p>
        </p:txBody>
      </p:sp>
    </p:spTree>
    <p:extLst>
      <p:ext uri="{BB962C8B-B14F-4D97-AF65-F5344CB8AC3E}">
        <p14:creationId xmlns:p14="http://schemas.microsoft.com/office/powerpoint/2010/main" val="2765209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ro-RO" dirty="0" smtClean="0"/>
              <a:t>Mindfulness – exemplu concret</a:t>
            </a:r>
            <a:endParaRPr lang="ro-RO" dirty="0"/>
          </a:p>
        </p:txBody>
      </p:sp>
      <p:sp>
        <p:nvSpPr>
          <p:cNvPr id="3" name="Content Placeholder 2"/>
          <p:cNvSpPr>
            <a:spLocks noGrp="1"/>
          </p:cNvSpPr>
          <p:nvPr>
            <p:ph idx="1"/>
          </p:nvPr>
        </p:nvSpPr>
        <p:spPr>
          <a:xfrm>
            <a:off x="179512" y="980728"/>
            <a:ext cx="8712968" cy="5616624"/>
          </a:xfrm>
        </p:spPr>
        <p:txBody>
          <a:bodyPr>
            <a:normAutofit fontScale="62500" lnSpcReduction="20000"/>
          </a:bodyPr>
          <a:lstStyle/>
          <a:p>
            <a:pPr marL="0" indent="0" algn="just">
              <a:buNone/>
            </a:pPr>
            <a:r>
              <a:rPr lang="ro-RO" dirty="0" smtClean="0"/>
              <a:t>	</a:t>
            </a:r>
          </a:p>
          <a:p>
            <a:pPr marL="0" indent="0" algn="just">
              <a:buNone/>
            </a:pPr>
            <a:r>
              <a:rPr lang="ro-RO" dirty="0"/>
              <a:t>	</a:t>
            </a:r>
            <a:r>
              <a:rPr lang="ro-RO" dirty="0" smtClean="0"/>
              <a:t>Acum îmi rog elevii să descrie ce și-au imaginat. Desigur, fiecare dorește să povestească, dar nu întotdeauna avem timpul necesar. Numesc aleator, cu promisiunea că data viitoare vor avea ocazia să vorbească și ceilalți. Și îmi respect promisiunea! Le-am cerut să numească substantivele care se leagă de ceea ce și-au imaginat ei. Pentru că treceam la substantiv și, practic, trecerea au realizat-o copiii.</a:t>
            </a:r>
          </a:p>
          <a:p>
            <a:pPr marL="0" indent="0" algn="just">
              <a:buNone/>
            </a:pPr>
            <a:r>
              <a:rPr lang="ro-RO" dirty="0" smtClean="0"/>
              <a:t>	De aici, lecția își urmează cursul firesc, elevii sunt relaxați, atenți, PREZENȚI. </a:t>
            </a:r>
          </a:p>
          <a:p>
            <a:pPr marL="0" indent="0" algn="just">
              <a:buNone/>
            </a:pPr>
            <a:r>
              <a:rPr lang="ro-RO" dirty="0"/>
              <a:t>	</a:t>
            </a:r>
            <a:r>
              <a:rPr lang="ro-RO" dirty="0" smtClean="0"/>
              <a:t>Timpul acordat activității depinde doar de imaginația profesorului și de copii!</a:t>
            </a:r>
          </a:p>
          <a:p>
            <a:pPr marL="0" indent="0" algn="just">
              <a:buNone/>
            </a:pPr>
            <a:r>
              <a:rPr lang="ro-RO" dirty="0" smtClean="0"/>
              <a:t>	Ce am constatat după a fost mai mult decât îmbucurător! Elevi care nu activează, nu se anunță la răspunsuri, care sunt plictisiți sau prea vorbăreți, au ridicat mâna, au răspuns corect, au rezolvat ... tema de casă pentru data următoare, spre surprinderea tuturor.</a:t>
            </a:r>
          </a:p>
          <a:p>
            <a:pPr marL="0" indent="0" algn="just">
              <a:buNone/>
            </a:pPr>
            <a:r>
              <a:rPr lang="ro-RO" dirty="0" smtClean="0"/>
              <a:t>	Ce mă încurajează  sunt reacțiile copiilor: interes, atenție, relaxare, înțelegere! </a:t>
            </a:r>
          </a:p>
          <a:p>
            <a:pPr marL="0" indent="0" algn="just">
              <a:buNone/>
            </a:pPr>
            <a:r>
              <a:rPr lang="ro-RO" dirty="0" smtClean="0"/>
              <a:t>	Nu se întâmplă nimic peste noapte și nu spun că la ora de limba română este totul nemaipomenit, însă, cu înțelegere și gândire pozitivă, putem face pași mărunți, importanți pentru elevii noștri dar și pentru noi! </a:t>
            </a:r>
            <a:endParaRPr lang="ro-RO" dirty="0"/>
          </a:p>
        </p:txBody>
      </p:sp>
    </p:spTree>
    <p:extLst>
      <p:ext uri="{BB962C8B-B14F-4D97-AF65-F5344CB8AC3E}">
        <p14:creationId xmlns:p14="http://schemas.microsoft.com/office/powerpoint/2010/main" val="3726052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363272" cy="634082"/>
          </a:xfrm>
        </p:spPr>
        <p:txBody>
          <a:bodyPr>
            <a:noAutofit/>
          </a:bodyPr>
          <a:lstStyle/>
          <a:p>
            <a:r>
              <a:rPr lang="ro-RO" sz="3600" dirty="0" smtClean="0"/>
              <a:t>Mindfulness în stil toscanez</a:t>
            </a:r>
            <a:endParaRPr lang="ro-RO" sz="3600" dirty="0"/>
          </a:p>
        </p:txBody>
      </p:sp>
      <p:sp>
        <p:nvSpPr>
          <p:cNvPr id="3" name="Content Placeholder 2"/>
          <p:cNvSpPr>
            <a:spLocks noGrp="1"/>
          </p:cNvSpPr>
          <p:nvPr>
            <p:ph idx="1"/>
          </p:nvPr>
        </p:nvSpPr>
        <p:spPr>
          <a:xfrm>
            <a:off x="251520" y="980728"/>
            <a:ext cx="8784976" cy="5760640"/>
          </a:xfrm>
        </p:spPr>
        <p:txBody>
          <a:bodyPr>
            <a:normAutofit fontScale="55000" lnSpcReduction="20000"/>
          </a:bodyPr>
          <a:lstStyle/>
          <a:p>
            <a:pPr marL="0" indent="0" algn="just">
              <a:buNone/>
            </a:pPr>
            <a:r>
              <a:rPr lang="ro-RO" dirty="0" smtClean="0"/>
              <a:t>	</a:t>
            </a:r>
          </a:p>
          <a:p>
            <a:pPr marL="0" indent="0" algn="just">
              <a:buNone/>
            </a:pPr>
            <a:r>
              <a:rPr lang="ro-RO" dirty="0"/>
              <a:t>	</a:t>
            </a:r>
            <a:r>
              <a:rPr lang="ro-RO" sz="4400" dirty="0" smtClean="0"/>
              <a:t>Nu întâmplător îmi permit să numesc următoarele rânduri ”aplicație pentru profesori” deoarece o excursie în Toscana poate fi considerată, realmente, un exercițiu de minfulness. Desigur, alegerea aparține fiecăruia. </a:t>
            </a:r>
          </a:p>
          <a:p>
            <a:pPr marL="0" indent="0" algn="just">
              <a:buNone/>
            </a:pPr>
            <a:r>
              <a:rPr lang="ro-RO" sz="4400" dirty="0" smtClean="0"/>
              <a:t>	Surpriza săptămânii petrecute de noi în Italia a fost </a:t>
            </a:r>
            <a:r>
              <a:rPr lang="ro-RO" sz="4400" dirty="0" smtClean="0"/>
              <a:t>excursia în </a:t>
            </a:r>
            <a:r>
              <a:rPr lang="ro-RO" sz="4400" dirty="0" smtClean="0"/>
              <a:t>Toscana, în ținuturile ce ascund vestitele podgorii Chianti. Am descoperit că, </a:t>
            </a:r>
            <a:r>
              <a:rPr lang="ro-RO" sz="4400" dirty="0" smtClean="0"/>
              <a:t>într-adevăr</a:t>
            </a:r>
            <a:r>
              <a:rPr lang="ro-RO" sz="4400" dirty="0" smtClean="0"/>
              <a:t>, Italia este fermecătoare! Străzile înguste ale orașului Siena amintesc de filmele italienești, iar dorințele copiilor locului sunt, cel puțin, surprinzătoare: în loc de fotbaliști celebri, băieții Sienei își doresc să devină jochei, în onoarea curselor de cai găzduite de oraș în fiecare an. Așezat pe o colină, sătucul-cetate Monteriggioni de doar 49 de locuitori, te cucerește cu liniștea și ordinea sa. În San </a:t>
            </a:r>
            <a:r>
              <a:rPr lang="ro-RO" sz="4400" dirty="0" err="1" smtClean="0"/>
              <a:t>Gimignano</a:t>
            </a:r>
            <a:r>
              <a:rPr lang="ro-RO" sz="4400" dirty="0" smtClean="0"/>
              <a:t> </a:t>
            </a:r>
            <a:r>
              <a:rPr lang="ro-RO" sz="4400" dirty="0" smtClean="0"/>
              <a:t>am găsit, fără pretenții de high class, gelateria Dondoli care, potrivit experților gelatieri, are cea mai bună înghețată din lume. A fost un privilegiu care ne-a învățat ce înseamnă să îți ”umpli” sufletul, dar, mai ales, mintea, plimbându-te, ocazional, ”sub soarele Toscanei</a:t>
            </a:r>
            <a:r>
              <a:rPr lang="ro-RO" sz="3800" dirty="0" smtClean="0"/>
              <a:t>”.</a:t>
            </a:r>
            <a:endParaRPr lang="ro-RO" sz="3800" dirty="0"/>
          </a:p>
        </p:txBody>
      </p:sp>
    </p:spTree>
    <p:extLst>
      <p:ext uri="{BB962C8B-B14F-4D97-AF65-F5344CB8AC3E}">
        <p14:creationId xmlns:p14="http://schemas.microsoft.com/office/powerpoint/2010/main" val="771453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60649"/>
            <a:ext cx="8496944" cy="720079"/>
          </a:xfrm>
        </p:spPr>
        <p:txBody>
          <a:bodyPr>
            <a:normAutofit fontScale="90000"/>
          </a:bodyPr>
          <a:lstStyle/>
          <a:p>
            <a:r>
              <a:rPr lang="ro-RO" dirty="0" smtClean="0"/>
              <a:t>Toscana</a:t>
            </a:r>
            <a:endParaRPr lang="ro-RO" dirty="0"/>
          </a:p>
        </p:txBody>
      </p:sp>
      <p:sp>
        <p:nvSpPr>
          <p:cNvPr id="3" name="Subtitle 2"/>
          <p:cNvSpPr>
            <a:spLocks noGrp="1"/>
          </p:cNvSpPr>
          <p:nvPr>
            <p:ph type="subTitle" idx="1"/>
          </p:nvPr>
        </p:nvSpPr>
        <p:spPr>
          <a:xfrm>
            <a:off x="179512" y="1124744"/>
            <a:ext cx="8856984" cy="5544616"/>
          </a:xfrm>
        </p:spPr>
        <p:txBody>
          <a:bodyPr/>
          <a:lstStyle/>
          <a:p>
            <a:r>
              <a:rPr lang="ro-RO" dirty="0" smtClean="0"/>
              <a:t>                                                                </a:t>
            </a:r>
            <a:r>
              <a:rPr lang="ro-RO" dirty="0" smtClean="0">
                <a:solidFill>
                  <a:schemeClr val="tx1"/>
                </a:solidFill>
              </a:rPr>
              <a:t>Chianti - </a:t>
            </a:r>
          </a:p>
          <a:p>
            <a:r>
              <a:rPr lang="ro-RO" dirty="0" smtClean="0">
                <a:solidFill>
                  <a:schemeClr val="tx1"/>
                </a:solidFill>
              </a:rPr>
              <a:t>                                                                ordine,</a:t>
            </a:r>
          </a:p>
          <a:p>
            <a:r>
              <a:rPr lang="ro-RO" dirty="0">
                <a:solidFill>
                  <a:schemeClr val="tx1"/>
                </a:solidFill>
              </a:rPr>
              <a:t>	</a:t>
            </a:r>
            <a:r>
              <a:rPr lang="ro-RO" dirty="0" smtClean="0">
                <a:solidFill>
                  <a:schemeClr val="tx1"/>
                </a:solidFill>
              </a:rPr>
              <a:t>						 libertate,</a:t>
            </a:r>
          </a:p>
          <a:p>
            <a:r>
              <a:rPr lang="ro-RO" dirty="0">
                <a:solidFill>
                  <a:schemeClr val="tx1"/>
                </a:solidFill>
              </a:rPr>
              <a:t>	</a:t>
            </a:r>
            <a:r>
              <a:rPr lang="ro-RO" dirty="0" smtClean="0">
                <a:solidFill>
                  <a:schemeClr val="tx1"/>
                </a:solidFill>
              </a:rPr>
              <a:t>					          liniște                                        </a:t>
            </a:r>
            <a:endParaRPr lang="ro-RO" dirty="0">
              <a:solidFill>
                <a:schemeClr val="tx1"/>
              </a:solidFill>
            </a:endParaRPr>
          </a:p>
        </p:txBody>
      </p:sp>
      <p:pic>
        <p:nvPicPr>
          <p:cNvPr id="1026" name="Picture 2" descr="C:\Users\Cris\Desktop\POZE FLORENTA\20200229_16265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124744"/>
            <a:ext cx="5688632"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050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88641"/>
            <a:ext cx="8784976" cy="792087"/>
          </a:xfrm>
        </p:spPr>
        <p:txBody>
          <a:bodyPr/>
          <a:lstStyle/>
          <a:p>
            <a:r>
              <a:rPr lang="ro-RO" dirty="0" smtClean="0"/>
              <a:t>Toscana</a:t>
            </a:r>
            <a:endParaRPr lang="ro-RO" dirty="0"/>
          </a:p>
        </p:txBody>
      </p:sp>
      <p:sp>
        <p:nvSpPr>
          <p:cNvPr id="3" name="Subtitle 2"/>
          <p:cNvSpPr>
            <a:spLocks noGrp="1"/>
          </p:cNvSpPr>
          <p:nvPr>
            <p:ph type="subTitle" idx="1"/>
          </p:nvPr>
        </p:nvSpPr>
        <p:spPr>
          <a:xfrm>
            <a:off x="179512" y="908720"/>
            <a:ext cx="8712968" cy="5760640"/>
          </a:xfrm>
        </p:spPr>
        <p:txBody>
          <a:bodyPr/>
          <a:lstStyle/>
          <a:p>
            <a:r>
              <a:rPr lang="ro-RO" dirty="0" smtClean="0"/>
              <a:t>						       </a:t>
            </a:r>
            <a:r>
              <a:rPr lang="ro-RO" dirty="0" smtClean="0">
                <a:solidFill>
                  <a:schemeClr val="tx1"/>
                </a:solidFill>
              </a:rPr>
              <a:t>Siena –</a:t>
            </a:r>
          </a:p>
          <a:p>
            <a:r>
              <a:rPr lang="ro-RO" dirty="0">
                <a:solidFill>
                  <a:schemeClr val="tx1"/>
                </a:solidFill>
              </a:rPr>
              <a:t>	</a:t>
            </a:r>
            <a:r>
              <a:rPr lang="ro-RO" dirty="0" smtClean="0">
                <a:solidFill>
                  <a:schemeClr val="tx1"/>
                </a:solidFill>
              </a:rPr>
              <a:t>				              orașul Sfintei</a:t>
            </a:r>
          </a:p>
          <a:p>
            <a:r>
              <a:rPr lang="ro-RO" dirty="0">
                <a:solidFill>
                  <a:schemeClr val="tx1"/>
                </a:solidFill>
              </a:rPr>
              <a:t>	</a:t>
            </a:r>
            <a:r>
              <a:rPr lang="ro-RO" dirty="0" smtClean="0">
                <a:solidFill>
                  <a:schemeClr val="tx1"/>
                </a:solidFill>
              </a:rPr>
              <a:t>				               Ecaterina</a:t>
            </a:r>
            <a:endParaRPr lang="ro-RO" dirty="0"/>
          </a:p>
        </p:txBody>
      </p:sp>
      <p:pic>
        <p:nvPicPr>
          <p:cNvPr id="2050" name="Picture 2" descr="C:\Users\Cris\Desktop\POZE FLORENTA\20200229_1125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106876"/>
            <a:ext cx="5760640"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309713"/>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TotalTime>
  <Words>363</Words>
  <Application>Microsoft Office PowerPoint</Application>
  <PresentationFormat>Expunere pe ecran (4:3)</PresentationFormat>
  <Paragraphs>80</Paragraphs>
  <Slides>13</Slides>
  <Notes>1</Notes>
  <HiddenSlides>0</HiddenSlides>
  <MMClips>0</MMClips>
  <ScaleCrop>false</ScaleCrop>
  <HeadingPairs>
    <vt:vector size="4" baseType="variant">
      <vt:variant>
        <vt:lpstr>Temă</vt:lpstr>
      </vt:variant>
      <vt:variant>
        <vt:i4>1</vt:i4>
      </vt:variant>
      <vt:variant>
        <vt:lpstr>Titluri diapozitive</vt:lpstr>
      </vt:variant>
      <vt:variant>
        <vt:i4>13</vt:i4>
      </vt:variant>
    </vt:vector>
  </HeadingPairs>
  <TitlesOfParts>
    <vt:vector size="14" baseType="lpstr">
      <vt:lpstr>Office Theme</vt:lpstr>
      <vt:lpstr> Proiectul  Erasmus+, cu titlul „S.P.E.R.–Speranță Pentru Educația Românească”(2018-1-RO01-KA101-047947) al Colegiului Național ”Octavian Goga” Marghita   MINDFULNESS Arta de a trăi conștient </vt:lpstr>
      <vt:lpstr>Mindfulness = atenția deplină</vt:lpstr>
      <vt:lpstr>Mindfulness – tehnică de psihologie pozitivă</vt:lpstr>
      <vt:lpstr>Mindfulness – sănătate emoțională</vt:lpstr>
      <vt:lpstr>Mindfulness – exemplu concret</vt:lpstr>
      <vt:lpstr>Mindfulness – exemplu concret</vt:lpstr>
      <vt:lpstr>Mindfulness în stil toscanez</vt:lpstr>
      <vt:lpstr>Toscana</vt:lpstr>
      <vt:lpstr>Toscana</vt:lpstr>
      <vt:lpstr>Toscana</vt:lpstr>
      <vt:lpstr>Toscana</vt:lpstr>
      <vt:lpstr>Bibliografie/ Titluri utile</vt:lpstr>
      <vt:lpstr>Bibliografie/ Titluri utile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MINDFULNESS</dc:title>
  <dc:creator>Cris</dc:creator>
  <cp:lastModifiedBy>Windows User</cp:lastModifiedBy>
  <cp:revision>44</cp:revision>
  <dcterms:created xsi:type="dcterms:W3CDTF">2020-03-23T14:03:54Z</dcterms:created>
  <dcterms:modified xsi:type="dcterms:W3CDTF">2020-03-25T10:56:44Z</dcterms:modified>
</cp:coreProperties>
</file>