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69" r:id="rId3"/>
    <p:sldId id="571" r:id="rId4"/>
    <p:sldId id="370" r:id="rId5"/>
    <p:sldId id="371"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570" r:id="rId22"/>
    <p:sldId id="529" r:id="rId23"/>
    <p:sldId id="714" r:id="rId24"/>
    <p:sldId id="715" r:id="rId25"/>
    <p:sldId id="716" r:id="rId26"/>
    <p:sldId id="266" r:id="rId27"/>
    <p:sldId id="283" r:id="rId28"/>
    <p:sldId id="569" r:id="rId29"/>
    <p:sldId id="284" r:id="rId30"/>
    <p:sldId id="285" r:id="rId31"/>
    <p:sldId id="286" r:id="rId32"/>
    <p:sldId id="364" r:id="rId33"/>
    <p:sldId id="270" r:id="rId34"/>
    <p:sldId id="271" r:id="rId35"/>
    <p:sldId id="272" r:id="rId36"/>
    <p:sldId id="273" r:id="rId37"/>
    <p:sldId id="274" r:id="rId38"/>
    <p:sldId id="275" r:id="rId39"/>
    <p:sldId id="276" r:id="rId40"/>
    <p:sldId id="277" r:id="rId41"/>
    <p:sldId id="278" r:id="rId42"/>
    <p:sldId id="279" r:id="rId43"/>
    <p:sldId id="280" r:id="rId44"/>
    <p:sldId id="366" r:id="rId45"/>
    <p:sldId id="359" r:id="rId46"/>
    <p:sldId id="360" r:id="rId47"/>
    <p:sldId id="267" r:id="rId48"/>
    <p:sldId id="361" r:id="rId49"/>
    <p:sldId id="717" r:id="rId5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1" autoAdjust="0"/>
    <p:restoredTop sz="82708" autoAdjust="0"/>
  </p:normalViewPr>
  <p:slideViewPr>
    <p:cSldViewPr snapToGrid="0">
      <p:cViewPr>
        <p:scale>
          <a:sx n="70" d="100"/>
          <a:sy n="70" d="100"/>
        </p:scale>
        <p:origin x="-774" y="-18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3F83C-C7C3-4A48-87EC-E9271DB79EDC}" type="datetimeFigureOut">
              <a:rPr lang="lt-LT" smtClean="0"/>
              <a:t>2020-03-31</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FADBA-EA81-420E-88A3-58938BB776DF}" type="slidenum">
              <a:rPr lang="lt-LT" smtClean="0"/>
              <a:t>‹#›</a:t>
            </a:fld>
            <a:endParaRPr lang="lt-LT"/>
          </a:p>
        </p:txBody>
      </p:sp>
    </p:spTree>
    <p:extLst>
      <p:ext uri="{BB962C8B-B14F-4D97-AF65-F5344CB8AC3E}">
        <p14:creationId xmlns:p14="http://schemas.microsoft.com/office/powerpoint/2010/main" val="93219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27</a:t>
            </a:fld>
            <a:endParaRPr lang="lt-LT"/>
          </a:p>
        </p:txBody>
      </p:sp>
    </p:spTree>
    <p:extLst>
      <p:ext uri="{BB962C8B-B14F-4D97-AF65-F5344CB8AC3E}">
        <p14:creationId xmlns:p14="http://schemas.microsoft.com/office/powerpoint/2010/main" val="13980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29</a:t>
            </a:fld>
            <a:endParaRPr lang="lt-LT"/>
          </a:p>
        </p:txBody>
      </p:sp>
    </p:spTree>
    <p:extLst>
      <p:ext uri="{BB962C8B-B14F-4D97-AF65-F5344CB8AC3E}">
        <p14:creationId xmlns:p14="http://schemas.microsoft.com/office/powerpoint/2010/main" val="409490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effectLst/>
              </a:rPr>
              <a:t>You can </a:t>
            </a:r>
            <a:r>
              <a:rPr lang="en-US" dirty="0">
                <a:effectLst/>
              </a:rPr>
              <a:t>create a composition from existing photos</a:t>
            </a:r>
            <a:r>
              <a:rPr lang="lt-LT" dirty="0">
                <a:effectLst/>
              </a:rPr>
              <a:t>.</a:t>
            </a:r>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30</a:t>
            </a:fld>
            <a:endParaRPr lang="lt-LT"/>
          </a:p>
        </p:txBody>
      </p:sp>
    </p:spTree>
    <p:extLst>
      <p:ext uri="{BB962C8B-B14F-4D97-AF65-F5344CB8AC3E}">
        <p14:creationId xmlns:p14="http://schemas.microsoft.com/office/powerpoint/2010/main" val="137864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effectLst/>
              </a:rPr>
              <a:t>S</a:t>
            </a:r>
            <a:r>
              <a:rPr lang="en-US" dirty="0" err="1">
                <a:effectLst/>
              </a:rPr>
              <a:t>tudents</a:t>
            </a:r>
            <a:r>
              <a:rPr lang="en-US" dirty="0">
                <a:effectLst/>
              </a:rPr>
              <a:t> </a:t>
            </a:r>
            <a:r>
              <a:rPr lang="en-GB" noProof="0" dirty="0">
                <a:effectLst/>
              </a:rPr>
              <a:t>have</a:t>
            </a:r>
            <a:r>
              <a:rPr lang="lt-LT" dirty="0">
                <a:effectLst/>
              </a:rPr>
              <a:t> to</a:t>
            </a:r>
            <a:r>
              <a:rPr lang="en-US" dirty="0">
                <a:effectLst/>
              </a:rPr>
              <a:t> write the names of musical instruments</a:t>
            </a:r>
            <a:r>
              <a:rPr lang="lt-LT" dirty="0">
                <a:effectLst/>
              </a:rPr>
              <a:t>. </a:t>
            </a:r>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31</a:t>
            </a:fld>
            <a:endParaRPr lang="lt-LT"/>
          </a:p>
        </p:txBody>
      </p:sp>
    </p:spTree>
    <p:extLst>
      <p:ext uri="{BB962C8B-B14F-4D97-AF65-F5344CB8AC3E}">
        <p14:creationId xmlns:p14="http://schemas.microsoft.com/office/powerpoint/2010/main" val="313158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EclipseCrossword</a:t>
            </a:r>
            <a:r>
              <a:rPr lang="en-US" dirty="0"/>
              <a:t> is the fast, easy, free way to create crossword puzzles in minutes.</a:t>
            </a:r>
          </a:p>
          <a:p>
            <a:endParaRPr lang="en-US" dirty="0"/>
          </a:p>
          <a:p>
            <a:r>
              <a:rPr lang="en-US" dirty="0"/>
              <a:t>It's never been simpler—just give </a:t>
            </a:r>
            <a:r>
              <a:rPr lang="en-US" dirty="0" err="1"/>
              <a:t>EclipseCrossword</a:t>
            </a:r>
            <a:r>
              <a:rPr lang="en-US" dirty="0"/>
              <a:t> a list of words and clues, and it does the rest. In seconds, you'll have a crossword puzzle with just the words you want. </a:t>
            </a:r>
          </a:p>
          <a:p>
            <a:r>
              <a:rPr lang="en-US" dirty="0"/>
              <a:t>Crossword puzzles encourage logical thinking and correct spelling. Crosswords can be printed or uploaded to your website. </a:t>
            </a:r>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33</a:t>
            </a:fld>
            <a:endParaRPr lang="lt-LT"/>
          </a:p>
        </p:txBody>
      </p:sp>
    </p:spTree>
    <p:extLst>
      <p:ext uri="{BB962C8B-B14F-4D97-AF65-F5344CB8AC3E}">
        <p14:creationId xmlns:p14="http://schemas.microsoft.com/office/powerpoint/2010/main" val="420902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2020-03-31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280393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2020-03-31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336959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2020-03-31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349375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09600" y="1600201"/>
            <a:ext cx="10972800" cy="4525963"/>
          </a:xfrm>
          <a:prstGeom prst="rect">
            <a:avLst/>
          </a:prstGeom>
        </p:spPr>
        <p:txBody>
          <a:body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4" name="Datos vietos rezervavimo ženklas 3"/>
          <p:cNvSpPr>
            <a:spLocks noGrp="1"/>
          </p:cNvSpPr>
          <p:nvPr>
            <p:ph type="dt" sz="half" idx="10"/>
          </p:nvPr>
        </p:nvSpPr>
        <p:spPr>
          <a:xfrm>
            <a:off x="609600" y="6356351"/>
            <a:ext cx="2844800" cy="365125"/>
          </a:xfrm>
          <a:prstGeom prst="rect">
            <a:avLst/>
          </a:prstGeom>
        </p:spPr>
        <p:txBody>
          <a:bodyPr/>
          <a:lstStyle/>
          <a:p>
            <a:fld id="{C9362EB7-17D4-4A76-ABFD-44E205497162}" type="datetimeFigureOut">
              <a:rPr lang="lt-LT" sz="1800" smtClean="0">
                <a:solidFill>
                  <a:prstClr val="black"/>
                </a:solidFill>
                <a:latin typeface="Calibri"/>
                <a:cs typeface="Arial" charset="0"/>
              </a:rPr>
              <a:pPr/>
              <a:t>2020-03-31</a:t>
            </a:fld>
            <a:endParaRPr lang="lt-LT" sz="1800" dirty="0">
              <a:solidFill>
                <a:prstClr val="black"/>
              </a:solidFill>
              <a:latin typeface="Calibri"/>
              <a:cs typeface="Arial" charset="0"/>
            </a:endParaRPr>
          </a:p>
        </p:txBody>
      </p:sp>
      <p:sp>
        <p:nvSpPr>
          <p:cNvPr id="5" name="Poraštės vietos rezervavimo ženklas 4"/>
          <p:cNvSpPr>
            <a:spLocks noGrp="1"/>
          </p:cNvSpPr>
          <p:nvPr>
            <p:ph type="ftr" sz="quarter" idx="11"/>
          </p:nvPr>
        </p:nvSpPr>
        <p:spPr>
          <a:xfrm>
            <a:off x="4165600" y="6356351"/>
            <a:ext cx="3860800" cy="365125"/>
          </a:xfrm>
          <a:prstGeom prst="rect">
            <a:avLst/>
          </a:prstGeom>
        </p:spPr>
        <p:txBody>
          <a:bodyPr/>
          <a:lstStyle/>
          <a:p>
            <a:endParaRPr lang="lt-LT" sz="1800" dirty="0">
              <a:solidFill>
                <a:prstClr val="black"/>
              </a:solidFill>
              <a:latin typeface="Calibri"/>
              <a:cs typeface="Arial" charset="0"/>
            </a:endParaRPr>
          </a:p>
        </p:txBody>
      </p:sp>
      <p:sp>
        <p:nvSpPr>
          <p:cNvPr id="6" name="Skaidrės numerio vietos rezervavimo ženklas 5"/>
          <p:cNvSpPr>
            <a:spLocks noGrp="1"/>
          </p:cNvSpPr>
          <p:nvPr>
            <p:ph type="sldNum" sz="quarter" idx="12"/>
          </p:nvPr>
        </p:nvSpPr>
        <p:spPr>
          <a:xfrm>
            <a:off x="8737600" y="6356351"/>
            <a:ext cx="2844800" cy="365125"/>
          </a:xfrm>
          <a:prstGeom prst="rect">
            <a:avLst/>
          </a:prstGeom>
        </p:spPr>
        <p:txBody>
          <a:bodyPr/>
          <a:lstStyle/>
          <a:p>
            <a:fld id="{22F1340E-93FE-435C-ABDF-D3DDA20D2795}" type="slidenum">
              <a:rPr lang="lt-LT" sz="1800" smtClean="0">
                <a:solidFill>
                  <a:prstClr val="black"/>
                </a:solidFill>
                <a:cs typeface="Arial" charset="0"/>
              </a:rPr>
              <a:pPr/>
              <a:t>‹#›</a:t>
            </a:fld>
            <a:endParaRPr lang="lt-LT" sz="1800" dirty="0">
              <a:solidFill>
                <a:prstClr val="black"/>
              </a:solidFill>
              <a:cs typeface="Arial" charset="0"/>
            </a:endParaRPr>
          </a:p>
        </p:txBody>
      </p:sp>
    </p:spTree>
    <p:extLst>
      <p:ext uri="{BB962C8B-B14F-4D97-AF65-F5344CB8AC3E}">
        <p14:creationId xmlns:p14="http://schemas.microsoft.com/office/powerpoint/2010/main" val="2690686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sirinktinis make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e Placeholder 3"/>
          <p:cNvSpPr>
            <a:spLocks noGrp="1"/>
          </p:cNvSpPr>
          <p:nvPr>
            <p:ph type="dt" sz="half" idx="10"/>
          </p:nvPr>
        </p:nvSpPr>
        <p:spPr/>
        <p:txBody>
          <a:bodyPr/>
          <a:lstStyle>
            <a:lvl1pPr>
              <a:defRPr/>
            </a:lvl1pPr>
          </a:lstStyle>
          <a:p>
            <a:pPr>
              <a:defRPr/>
            </a:pPr>
            <a:fld id="{B18A84F2-5666-4CED-AC53-37512D72AE5A}" type="datetimeFigureOut">
              <a:rPr lang="en-US"/>
              <a:pPr>
                <a:defRPr/>
              </a:pPr>
              <a:t>3/31/2020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5D5E61-8713-4CC7-8E0B-7209D2DDEC9E}" type="slidenum">
              <a:rPr lang="en-US" altLang="lt-LT"/>
              <a:pPr>
                <a:defRPr/>
              </a:pPr>
              <a:t>‹#›</a:t>
            </a:fld>
            <a:endParaRPr lang="en-US" altLang="lt-LT"/>
          </a:p>
        </p:txBody>
      </p:sp>
    </p:spTree>
    <p:extLst>
      <p:ext uri="{BB962C8B-B14F-4D97-AF65-F5344CB8AC3E}">
        <p14:creationId xmlns:p14="http://schemas.microsoft.com/office/powerpoint/2010/main" val="453863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avadinimas ir turinys">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Title 6"/>
          <p:cNvSpPr>
            <a:spLocks noGrp="1"/>
          </p:cNvSpPr>
          <p:nvPr>
            <p:ph type="title"/>
          </p:nvPr>
        </p:nvSpPr>
        <p:spPr>
          <a:xfrm>
            <a:off x="609600" y="359465"/>
            <a:ext cx="10972800" cy="1143000"/>
          </a:xfrm>
          <a:prstGeom prst="rect">
            <a:avLst/>
          </a:prstGeom>
        </p:spPr>
        <p:txBody>
          <a:bodyPr anchor="b">
            <a:normAutofit/>
          </a:bodyPr>
          <a:lstStyle/>
          <a:p>
            <a:r>
              <a:rPr lang="lt-LT"/>
              <a:t>Spustelėję redag. ruoš. pavad. stilių</a:t>
            </a:r>
          </a:p>
        </p:txBody>
      </p:sp>
      <p:sp>
        <p:nvSpPr>
          <p:cNvPr id="4" name="Date Placeholder 7"/>
          <p:cNvSpPr>
            <a:spLocks noGrp="1"/>
          </p:cNvSpPr>
          <p:nvPr>
            <p:ph type="dt" sz="half" idx="10"/>
          </p:nvPr>
        </p:nvSpPr>
        <p:spPr/>
        <p:txBody>
          <a:bodyPr/>
          <a:lstStyle>
            <a:lvl1pPr>
              <a:defRPr/>
            </a:lvl1pPr>
          </a:lstStyle>
          <a:p>
            <a:pPr>
              <a:defRPr/>
            </a:pPr>
            <a:fld id="{5C14FD69-4A85-4715-A222-ABB225B63BC6}" type="datetimeFigureOut">
              <a:rPr lang="lt-LT"/>
              <a:pPr>
                <a:defRPr/>
              </a:pPr>
              <a:t>2020-03-31</a:t>
            </a:fld>
            <a:endParaRPr lang="lt-LT"/>
          </a:p>
        </p:txBody>
      </p:sp>
      <p:sp>
        <p:nvSpPr>
          <p:cNvPr id="5" name="Slide Number Placeholder 8"/>
          <p:cNvSpPr>
            <a:spLocks noGrp="1"/>
          </p:cNvSpPr>
          <p:nvPr>
            <p:ph type="sldNum" sz="quarter" idx="11"/>
          </p:nvPr>
        </p:nvSpPr>
        <p:spPr/>
        <p:txBody>
          <a:bodyPr/>
          <a:lstStyle>
            <a:lvl1pPr>
              <a:defRPr/>
            </a:lvl1pPr>
          </a:lstStyle>
          <a:p>
            <a:pPr>
              <a:defRPr/>
            </a:pPr>
            <a:fld id="{6C5D9F32-B968-4955-9133-015A831ABD5F}" type="slidenum">
              <a:rPr/>
              <a:pPr>
                <a:defRPr/>
              </a:pPr>
              <a:t>‹#›</a:t>
            </a:fld>
            <a:endParaRPr lang="lt-LT"/>
          </a:p>
        </p:txBody>
      </p:sp>
      <p:sp>
        <p:nvSpPr>
          <p:cNvPr id="6" name="Footer Placeholder 9"/>
          <p:cNvSpPr>
            <a:spLocks noGrp="1"/>
          </p:cNvSpPr>
          <p:nvPr>
            <p:ph type="ftr" sz="quarter" idx="12"/>
          </p:nvPr>
        </p:nvSpPr>
        <p:spPr/>
        <p:txBody>
          <a:bodyPr/>
          <a:lstStyle>
            <a:lvl1pPr>
              <a:defRPr/>
            </a:lvl1pPr>
          </a:lstStyle>
          <a:p>
            <a:pPr>
              <a:defRPr/>
            </a:pPr>
            <a:endParaRPr lang="lt-LT"/>
          </a:p>
        </p:txBody>
      </p:sp>
    </p:spTree>
    <p:extLst>
      <p:ext uri="{BB962C8B-B14F-4D97-AF65-F5344CB8AC3E}">
        <p14:creationId xmlns:p14="http://schemas.microsoft.com/office/powerpoint/2010/main" val="1750324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09600" y="1600201"/>
            <a:ext cx="10972800" cy="4525963"/>
          </a:xfrm>
          <a:prstGeom prst="rect">
            <a:avLst/>
          </a:prstGeom>
        </p:spPr>
        <p:txBody>
          <a:body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4" name="Datos vietos rezervavimo ženklas 3"/>
          <p:cNvSpPr>
            <a:spLocks noGrp="1"/>
          </p:cNvSpPr>
          <p:nvPr>
            <p:ph type="dt" sz="half" idx="10"/>
          </p:nvPr>
        </p:nvSpPr>
        <p:spPr>
          <a:xfrm>
            <a:off x="609600" y="6356351"/>
            <a:ext cx="2844800" cy="365125"/>
          </a:xfrm>
          <a:prstGeom prst="rect">
            <a:avLst/>
          </a:prstGeom>
        </p:spPr>
        <p:txBody>
          <a:bodyPr/>
          <a:lstStyle/>
          <a:p>
            <a:fld id="{C9362EB7-17D4-4A76-ABFD-44E205497162}" type="datetimeFigureOut">
              <a:rPr lang="lt-LT" sz="1800" smtClean="0">
                <a:solidFill>
                  <a:prstClr val="black"/>
                </a:solidFill>
                <a:latin typeface="Calibri"/>
                <a:cs typeface="Arial" charset="0"/>
              </a:rPr>
              <a:pPr/>
              <a:t>2020-03-31</a:t>
            </a:fld>
            <a:endParaRPr lang="lt-LT" sz="1800" dirty="0">
              <a:solidFill>
                <a:prstClr val="black"/>
              </a:solidFill>
              <a:latin typeface="Calibri"/>
              <a:cs typeface="Arial" charset="0"/>
            </a:endParaRPr>
          </a:p>
        </p:txBody>
      </p:sp>
      <p:sp>
        <p:nvSpPr>
          <p:cNvPr id="5" name="Poraštės vietos rezervavimo ženklas 4"/>
          <p:cNvSpPr>
            <a:spLocks noGrp="1"/>
          </p:cNvSpPr>
          <p:nvPr>
            <p:ph type="ftr" sz="quarter" idx="11"/>
          </p:nvPr>
        </p:nvSpPr>
        <p:spPr>
          <a:xfrm>
            <a:off x="4165600" y="6356351"/>
            <a:ext cx="3860800" cy="365125"/>
          </a:xfrm>
          <a:prstGeom prst="rect">
            <a:avLst/>
          </a:prstGeom>
        </p:spPr>
        <p:txBody>
          <a:bodyPr/>
          <a:lstStyle/>
          <a:p>
            <a:endParaRPr lang="lt-LT" sz="1800" dirty="0">
              <a:solidFill>
                <a:prstClr val="black"/>
              </a:solidFill>
              <a:latin typeface="Calibri"/>
              <a:cs typeface="Arial" charset="0"/>
            </a:endParaRPr>
          </a:p>
        </p:txBody>
      </p:sp>
      <p:sp>
        <p:nvSpPr>
          <p:cNvPr id="6" name="Skaidrės numerio vietos rezervavimo ženklas 5"/>
          <p:cNvSpPr>
            <a:spLocks noGrp="1"/>
          </p:cNvSpPr>
          <p:nvPr>
            <p:ph type="sldNum" sz="quarter" idx="12"/>
          </p:nvPr>
        </p:nvSpPr>
        <p:spPr>
          <a:xfrm>
            <a:off x="8737600" y="6356351"/>
            <a:ext cx="2844800" cy="365125"/>
          </a:xfrm>
          <a:prstGeom prst="rect">
            <a:avLst/>
          </a:prstGeom>
        </p:spPr>
        <p:txBody>
          <a:bodyPr/>
          <a:lstStyle/>
          <a:p>
            <a:fld id="{22F1340E-93FE-435C-ABDF-D3DDA20D2795}" type="slidenum">
              <a:rPr lang="lt-LT" sz="1800" smtClean="0">
                <a:solidFill>
                  <a:prstClr val="black"/>
                </a:solidFill>
                <a:cs typeface="Arial" charset="0"/>
              </a:rPr>
              <a:pPr/>
              <a:t>‹#›</a:t>
            </a:fld>
            <a:endParaRPr lang="lt-LT" sz="1800" dirty="0">
              <a:solidFill>
                <a:prstClr val="black"/>
              </a:solidFill>
              <a:cs typeface="Arial" charset="0"/>
            </a:endParaRPr>
          </a:p>
        </p:txBody>
      </p:sp>
    </p:spTree>
    <p:extLst>
      <p:ext uri="{BB962C8B-B14F-4D97-AF65-F5344CB8AC3E}">
        <p14:creationId xmlns:p14="http://schemas.microsoft.com/office/powerpoint/2010/main" val="2593283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64F0FBC-EFA5-46F4-AD6A-2C6BD75C63F6}" type="datetimeFigureOut">
              <a:rPr lang="pt-PT" smtClean="0"/>
              <a:t>31/03/2020</a:t>
            </a:fld>
            <a:endParaRPr lang="pt-PT"/>
          </a:p>
        </p:txBody>
      </p:sp>
      <p:sp>
        <p:nvSpPr>
          <p:cNvPr id="4" name="Footer Placeholder 3"/>
          <p:cNvSpPr>
            <a:spLocks noGrp="1"/>
          </p:cNvSpPr>
          <p:nvPr>
            <p:ph type="ftr" sz="quarter" idx="11"/>
          </p:nvPr>
        </p:nvSpPr>
        <p:spPr>
          <a:xfrm>
            <a:off x="7056107" y="6380297"/>
            <a:ext cx="3860800" cy="365125"/>
          </a:xfrm>
          <a:prstGeom prst="rect">
            <a:avLst/>
          </a:prstGeom>
        </p:spPr>
        <p:txBody>
          <a:bodyPr/>
          <a:lstStyle/>
          <a:p>
            <a:endParaRPr lang="pt-PT"/>
          </a:p>
        </p:txBody>
      </p:sp>
      <p:sp>
        <p:nvSpPr>
          <p:cNvPr id="5" name="Slide Number Placeholder 4"/>
          <p:cNvSpPr>
            <a:spLocks noGrp="1"/>
          </p:cNvSpPr>
          <p:nvPr>
            <p:ph type="sldNum" sz="quarter" idx="12"/>
          </p:nvPr>
        </p:nvSpPr>
        <p:spPr/>
        <p:txBody>
          <a:bodyPr/>
          <a:lstStyle/>
          <a:p>
            <a:fld id="{FDADDE10-456B-4E42-87BE-141E82EB6B12}" type="slidenum">
              <a:rPr lang="pt-PT" smtClean="0"/>
              <a:t>‹#›</a:t>
            </a:fld>
            <a:endParaRPr lang="pt-PT"/>
          </a:p>
        </p:txBody>
      </p:sp>
    </p:spTree>
    <p:extLst>
      <p:ext uri="{BB962C8B-B14F-4D97-AF65-F5344CB8AC3E}">
        <p14:creationId xmlns:p14="http://schemas.microsoft.com/office/powerpoint/2010/main" val="85196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2020-03-31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9402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F7466-C12D-46FB-A50D-920319670C01}" type="datetimeFigureOut">
              <a:rPr lang="lt-LT" smtClean="0"/>
              <a:t>2020-03-31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428546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337F7466-C12D-46FB-A50D-920319670C01}" type="datetimeFigureOut">
              <a:rPr lang="lt-LT" smtClean="0"/>
              <a:t>2020-03-31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172718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337F7466-C12D-46FB-A50D-920319670C01}" type="datetimeFigureOut">
              <a:rPr lang="lt-LT" smtClean="0"/>
              <a:t>2020-03-31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167611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337F7466-C12D-46FB-A50D-920319670C01}" type="datetimeFigureOut">
              <a:rPr lang="lt-LT" smtClean="0"/>
              <a:t>2020-03-31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325378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F7466-C12D-46FB-A50D-920319670C01}" type="datetimeFigureOut">
              <a:rPr lang="lt-LT" smtClean="0"/>
              <a:t>2020-03-31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267295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F7466-C12D-46FB-A50D-920319670C01}" type="datetimeFigureOut">
              <a:rPr lang="lt-LT" smtClean="0"/>
              <a:t>2020-03-31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121928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F7466-C12D-46FB-A50D-920319670C01}" type="datetimeFigureOut">
              <a:rPr lang="lt-LT" smtClean="0"/>
              <a:t>2020-03-31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423444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r>
              <a:rPr lang="lt-LT" dirty="0"/>
              <a:t>21-26 </a:t>
            </a:r>
            <a:r>
              <a:rPr lang="lt-LT" dirty="0" err="1"/>
              <a:t>November</a:t>
            </a:r>
            <a:r>
              <a:rPr lang="lt-LT" dirty="0"/>
              <a:t> 2016. Vilnius, </a:t>
            </a:r>
            <a:r>
              <a:rPr lang="lt-LT" dirty="0" err="1"/>
              <a:t>Lithuania</a:t>
            </a:r>
            <a:endParaRPr lang="lt-LT" dirty="0"/>
          </a:p>
        </p:txBody>
      </p:sp>
      <p:sp>
        <p:nvSpPr>
          <p:cNvPr id="5" name="Footer Placeholder 4"/>
          <p:cNvSpPr>
            <a:spLocks noGrp="1"/>
          </p:cNvSpPr>
          <p:nvPr>
            <p:ph type="ftr" sz="quarter" idx="3"/>
          </p:nvPr>
        </p:nvSpPr>
        <p:spPr>
          <a:xfrm>
            <a:off x="4038599" y="6356350"/>
            <a:ext cx="6419193" cy="365125"/>
          </a:xfrm>
          <a:prstGeom prst="rect">
            <a:avLst/>
          </a:prstGeom>
        </p:spPr>
        <p:txBody>
          <a:bodyPr vert="horz" lIns="91440" tIns="45720" rIns="91440" bIns="45720" rtlCol="0" anchor="ctr"/>
          <a:lstStyle>
            <a:lvl1pPr algn="ctr">
              <a:defRPr sz="1200">
                <a:solidFill>
                  <a:schemeClr val="tx1"/>
                </a:solidFill>
                <a:latin typeface="Times New Roman" panose="02020603050405020304" pitchFamily="18" charset="0"/>
                <a:cs typeface="Times New Roman" panose="02020603050405020304" pitchFamily="18" charset="0"/>
              </a:defRPr>
            </a:lvl1pPr>
          </a:lstStyle>
          <a:p>
            <a:r>
              <a:rPr lang="en-US" dirty="0"/>
              <a:t>“Stimulating Creativity And Innovation In The Classroom</a:t>
            </a:r>
            <a:r>
              <a:rPr lang="lt-LT" dirty="0"/>
              <a:t>. </a:t>
            </a:r>
            <a:r>
              <a:rPr lang="en-US" dirty="0"/>
              <a:t>Mobile Devices In Education</a:t>
            </a:r>
            <a:r>
              <a:rPr lang="lt-LT" dirty="0"/>
              <a: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E0D0E-AA8A-420B-8528-B3DAEBFFE706}" type="slidenum">
              <a:rPr lang="lt-LT" smtClean="0"/>
              <a:t>‹#›</a:t>
            </a:fld>
            <a:endParaRPr lang="lt-LT" dirty="0"/>
          </a:p>
        </p:txBody>
      </p:sp>
      <p:sp>
        <p:nvSpPr>
          <p:cNvPr id="9" name="Rectangle 8"/>
          <p:cNvSpPr/>
          <p:nvPr/>
        </p:nvSpPr>
        <p:spPr>
          <a:xfrm>
            <a:off x="1" y="0"/>
            <a:ext cx="178676" cy="3352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p:cNvSpPr/>
          <p:nvPr/>
        </p:nvSpPr>
        <p:spPr>
          <a:xfrm>
            <a:off x="1" y="3505200"/>
            <a:ext cx="178676" cy="3352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Rectangle 11"/>
          <p:cNvSpPr/>
          <p:nvPr/>
        </p:nvSpPr>
        <p:spPr>
          <a:xfrm>
            <a:off x="0" y="2341179"/>
            <a:ext cx="178676" cy="23280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3" name="Picture 12"/>
          <p:cNvPicPr/>
          <p:nvPr/>
        </p:nvPicPr>
        <p:blipFill rotWithShape="1">
          <a:blip r:embed="rId18">
            <a:extLst>
              <a:ext uri="{28A0092B-C50C-407E-A947-70E740481C1C}">
                <a14:useLocalDpi xmlns:a14="http://schemas.microsoft.com/office/drawing/2010/main" val="0"/>
              </a:ext>
            </a:extLst>
          </a:blip>
          <a:srcRect t="44436" r="77396"/>
          <a:stretch/>
        </p:blipFill>
        <p:spPr bwMode="auto">
          <a:xfrm>
            <a:off x="11279964" y="1027906"/>
            <a:ext cx="912036" cy="1106082"/>
          </a:xfrm>
          <a:prstGeom prst="rect">
            <a:avLst/>
          </a:prstGeom>
          <a:noFill/>
          <a:ln>
            <a:noFill/>
          </a:ln>
        </p:spPr>
      </p:pic>
      <p:pic>
        <p:nvPicPr>
          <p:cNvPr id="2053" name="Picture 5" descr="Vaizdo rezultatas"/>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353800" y="2015326"/>
            <a:ext cx="838200" cy="55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9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tudy.com/academy/lesson/what-is-role-play-definition-scenario-ideas-activitie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ilanote.com/product/storyboarding?utm_source=google&amp;utm_medium=cpc&amp;utm_content=&amp;utm_term=+storyboards&amp;gclid=CjwKCAjw0vTtBRBREiwA3URt7knWBs6RGAfVNHUHzod6V1YAVpFDy767rUTuCrlcnwwb3T7qjs5blBoCG94QAvD_BwE" TargetMode="External"/><Relationship Id="rId2" Type="http://schemas.openxmlformats.org/officeDocument/2006/relationships/hyperlink" Target="https://www.scholastic.com/teachers/articles/teaching-content/what-are-storyboards/"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cambridge.org/elt/blog/2015/02/12/lynn-durrant-creating-stimulating-classroom-young-learn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lideshare.net/EssayShark/10-best-books-on-creativity" TargetMode="External"/><Relationship Id="rId2" Type="http://schemas.openxmlformats.org/officeDocument/2006/relationships/hyperlink" Target="https://shellshockuk.com/best-books-on-creativity/"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edsys.in/wp-content/uploads/Love-What-You-Do-innovative-ideas-1.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edsys.in/wp-content/uploads/Introduce-Lessons-Like-a-Story-innovative-ideas-1.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slidecamp.io/" TargetMode="External"/><Relationship Id="rId13" Type="http://schemas.openxmlformats.org/officeDocument/2006/relationships/hyperlink" Target="http://www.flipbuilder.com/free-ebook-creator.html" TargetMode="External"/><Relationship Id="rId18" Type="http://schemas.openxmlformats.org/officeDocument/2006/relationships/hyperlink" Target="http://www.slinkset.com/" TargetMode="External"/><Relationship Id="rId3" Type="http://schemas.openxmlformats.org/officeDocument/2006/relationships/hyperlink" Target="https://spark.adobe.com/" TargetMode="External"/><Relationship Id="rId7" Type="http://schemas.openxmlformats.org/officeDocument/2006/relationships/hyperlink" Target="https://www.canva.com/create/presentations/" TargetMode="External"/><Relationship Id="rId12" Type="http://schemas.openxmlformats.org/officeDocument/2006/relationships/hyperlink" Target="https://bookcreator.com/" TargetMode="External"/><Relationship Id="rId17" Type="http://schemas.openxmlformats.org/officeDocument/2006/relationships/hyperlink" Target="http://www.publish2.com/" TargetMode="External"/><Relationship Id="rId2" Type="http://schemas.openxmlformats.org/officeDocument/2006/relationships/image" Target="../media/image25.png"/><Relationship Id="rId16" Type="http://schemas.openxmlformats.org/officeDocument/2006/relationships/hyperlink" Target="https://www.lucidpress.com/pages/examples/ebook-creator" TargetMode="External"/><Relationship Id="rId20"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hyperlink" Target="https://pitcherific.com/" TargetMode="External"/><Relationship Id="rId11" Type="http://schemas.openxmlformats.org/officeDocument/2006/relationships/hyperlink" Target="https://prezi.com/" TargetMode="External"/><Relationship Id="rId5" Type="http://schemas.openxmlformats.org/officeDocument/2006/relationships/hyperlink" Target="https://www.haikudeck.com/" TargetMode="External"/><Relationship Id="rId15" Type="http://schemas.openxmlformats.org/officeDocument/2006/relationships/hyperlink" Target="https://issuu.com/signup?plan=premium&amp;period=annual&amp;bold=1&amp;issuu_product=tryissuu&amp;issuu_context=signup&amp;issuu_cta=header" TargetMode="External"/><Relationship Id="rId10" Type="http://schemas.openxmlformats.org/officeDocument/2006/relationships/hyperlink" Target="https://www.videoscribe.co/en/" TargetMode="External"/><Relationship Id="rId19" Type="http://schemas.openxmlformats.org/officeDocument/2006/relationships/hyperlink" Target="https://www.google.com/culturalinstitute/about/users" TargetMode="External"/><Relationship Id="rId4" Type="http://schemas.openxmlformats.org/officeDocument/2006/relationships/hyperlink" Target="https://www.visme.co/" TargetMode="External"/><Relationship Id="rId9" Type="http://schemas.openxmlformats.org/officeDocument/2006/relationships/hyperlink" Target="https://www.powtoon.com/index/" TargetMode="External"/><Relationship Id="rId14" Type="http://schemas.openxmlformats.org/officeDocument/2006/relationships/hyperlink" Target="https://flippingbook.com/online-service-featur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bookcreator.com/"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teach.ro/resurs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biteable.com/" TargetMode="External"/><Relationship Id="rId3" Type="http://schemas.openxmlformats.org/officeDocument/2006/relationships/hyperlink" Target="http://www.download82.com/download/windows/microsoft-autocollage/" TargetMode="External"/><Relationship Id="rId7" Type="http://schemas.openxmlformats.org/officeDocument/2006/relationships/hyperlink" Target="https://www.moovly.com/" TargetMode="External"/><Relationship Id="rId2" Type="http://schemas.openxmlformats.org/officeDocument/2006/relationships/hyperlink" Target="http://www.fotor.com/" TargetMode="External"/><Relationship Id="rId1" Type="http://schemas.openxmlformats.org/officeDocument/2006/relationships/slideLayout" Target="../slideLayouts/slideLayout16.xml"/><Relationship Id="rId6" Type="http://schemas.openxmlformats.org/officeDocument/2006/relationships/hyperlink" Target="https://www.youtube.com/watch?v=aO3iwWUaf4w" TargetMode="External"/><Relationship Id="rId11" Type="http://schemas.openxmlformats.org/officeDocument/2006/relationships/image" Target="../media/image31.jpg"/><Relationship Id="rId5" Type="http://schemas.openxmlformats.org/officeDocument/2006/relationships/hyperlink" Target="https://drive.google.com/file/d/1bnU296pbllZzoFSoTeSN3MAWX4fv5GMR/view?usp=sharing" TargetMode="External"/><Relationship Id="rId10" Type="http://schemas.openxmlformats.org/officeDocument/2006/relationships/image" Target="../media/image30.jpeg"/><Relationship Id="rId4" Type="http://schemas.openxmlformats.org/officeDocument/2006/relationships/hyperlink" Target="https://www.powtoon.com/home/" TargetMode="External"/><Relationship Id="rId9" Type="http://schemas.openxmlformats.org/officeDocument/2006/relationships/hyperlink" Target="https://app.biteable.com/watch/advertising-1-1141992/"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loonapix.com/" TargetMode="External"/><Relationship Id="rId13" Type="http://schemas.openxmlformats.org/officeDocument/2006/relationships/image" Target="../media/image35.jpeg"/><Relationship Id="rId3" Type="http://schemas.openxmlformats.org/officeDocument/2006/relationships/hyperlink" Target="https://www.dropbox.com/s/0kze72ql5nxmvxf/PhotoStory1.wmv" TargetMode="External"/><Relationship Id="rId7" Type="http://schemas.openxmlformats.org/officeDocument/2006/relationships/hyperlink" Target="http://www.glitterphoto.net/" TargetMode="External"/><Relationship Id="rId12"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icisto.com/" TargetMode="External"/><Relationship Id="rId11" Type="http://schemas.openxmlformats.org/officeDocument/2006/relationships/image" Target="../media/image33.png"/><Relationship Id="rId5" Type="http://schemas.openxmlformats.org/officeDocument/2006/relationships/hyperlink" Target="http://funny.pho.to/" TargetMode="External"/><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hyperlink" Target="http://graphic-apps.software.informer.com/" TargetMode="External"/><Relationship Id="rId9" Type="http://schemas.openxmlformats.org/officeDocument/2006/relationships/hyperlink" Target="http://www.enjoypic.com/" TargetMode="External"/><Relationship Id="rId1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MM%20filmukas.wm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clipsecrossword.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edsys.in/16-innovative-ideas-make-teaching-methods-effectiv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vimeo.com/1075052" TargetMode="External"/><Relationship Id="rId3" Type="http://schemas.openxmlformats.org/officeDocument/2006/relationships/hyperlink" Target="http://www.bitstrips.com/create/comic/" TargetMode="External"/><Relationship Id="rId7" Type="http://schemas.openxmlformats.org/officeDocument/2006/relationships/hyperlink" Target="http://www.befunky.com/" TargetMode="External"/><Relationship Id="rId2" Type="http://schemas.openxmlformats.org/officeDocument/2006/relationships/hyperlink" Target="http://www.makebeliefscomix.com/" TargetMode="External"/><Relationship Id="rId1" Type="http://schemas.openxmlformats.org/officeDocument/2006/relationships/slideLayout" Target="../slideLayouts/slideLayout2.xml"/><Relationship Id="rId6" Type="http://schemas.openxmlformats.org/officeDocument/2006/relationships/hyperlink" Target="http://www.readwritethink.org/files/resources/interactives/comic/index.html" TargetMode="External"/><Relationship Id="rId5" Type="http://schemas.openxmlformats.org/officeDocument/2006/relationships/hyperlink" Target="http://en.uptodown.com/search/free-comic-maker-software" TargetMode="External"/><Relationship Id="rId4" Type="http://schemas.openxmlformats.org/officeDocument/2006/relationships/hyperlink" Target="http://www.pixton.com/" TargetMode="External"/><Relationship Id="rId9" Type="http://schemas.openxmlformats.org/officeDocument/2006/relationships/hyperlink" Target="http://www.esl-lab.com/research/comics.ht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hyperlink" Target="http://hahawtf.blogspot.com/p/funny-comics.html"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07/relationships/hdphoto" Target="../media/hdphoto1.wdp"/><Relationship Id="rId7" Type="http://schemas.openxmlformats.org/officeDocument/2006/relationships/hyperlink" Target="http://www.tagxedo.com/app.html" TargetMode="External"/><Relationship Id="rId2" Type="http://schemas.openxmlformats.org/officeDocument/2006/relationships/image" Target="../media/image54.png"/><Relationship Id="rId1" Type="http://schemas.openxmlformats.org/officeDocument/2006/relationships/slideLayout" Target="../slideLayouts/slideLayout15.xml"/><Relationship Id="rId6" Type="http://schemas.openxmlformats.org/officeDocument/2006/relationships/hyperlink" Target="http://www.wordle.net/gallery" TargetMode="External"/><Relationship Id="rId5" Type="http://schemas.microsoft.com/office/2007/relationships/hdphoto" Target="../media/hdphoto2.wdp"/><Relationship Id="rId4" Type="http://schemas.openxmlformats.org/officeDocument/2006/relationships/image" Target="../media/image55.png"/><Relationship Id="rId9" Type="http://schemas.openxmlformats.org/officeDocument/2006/relationships/image" Target="../media/image57.png"/></Relationships>
</file>

<file path=ppt/slides/_rels/slide45.xml.rels><?xml version="1.0" encoding="UTF-8" standalone="yes"?>
<Relationships xmlns="http://schemas.openxmlformats.org/package/2006/relationships"><Relationship Id="rId8" Type="http://schemas.openxmlformats.org/officeDocument/2006/relationships/hyperlink" Target="http://www.teach-nology.com/arcade/" TargetMode="External"/><Relationship Id="rId13" Type="http://schemas.openxmlformats.org/officeDocument/2006/relationships/hyperlink" Target="http://www.localendar.com/cobrand/teachnology" TargetMode="External"/><Relationship Id="rId3" Type="http://schemas.openxmlformats.org/officeDocument/2006/relationships/hyperlink" Target="http://www.teach-nology.com/forum/" TargetMode="External"/><Relationship Id="rId7" Type="http://schemas.openxmlformats.org/officeDocument/2006/relationships/hyperlink" Target="http://www.teach-nology.com/newsletters/" TargetMode="External"/><Relationship Id="rId12" Type="http://schemas.openxmlformats.org/officeDocument/2006/relationships/hyperlink" Target="http://www.teach-nology.com/web_tools/mouse/" TargetMode="External"/><Relationship Id="rId2" Type="http://schemas.openxmlformats.org/officeDocument/2006/relationships/hyperlink" Target="http://www.teach-nology.com/poll/thisweekpoll.php" TargetMode="External"/><Relationship Id="rId1" Type="http://schemas.openxmlformats.org/officeDocument/2006/relationships/slideLayout" Target="../slideLayouts/slideLayout5.xml"/><Relationship Id="rId6" Type="http://schemas.openxmlformats.org/officeDocument/2006/relationships/hyperlink" Target="http://www.teach-nology.com/web_tools/web_site/" TargetMode="External"/><Relationship Id="rId11" Type="http://schemas.openxmlformats.org/officeDocument/2006/relationships/hyperlink" Target="http://teachnology.mail.everyone.net/" TargetMode="External"/><Relationship Id="rId5" Type="http://schemas.openxmlformats.org/officeDocument/2006/relationships/hyperlink" Target="http://www.teach-nology.com/downloads/" TargetMode="External"/><Relationship Id="rId10" Type="http://schemas.openxmlformats.org/officeDocument/2006/relationships/hyperlink" Target="http://www.teach-nology.com/web_tools/games/" TargetMode="External"/><Relationship Id="rId4" Type="http://schemas.openxmlformats.org/officeDocument/2006/relationships/hyperlink" Target="http://www.teach-nology.com/flash_checker/" TargetMode="External"/><Relationship Id="rId9" Type="http://schemas.openxmlformats.org/officeDocument/2006/relationships/hyperlink" Target="http://www.teach-nology.com/web_tools/calculator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microsoft.com/en-us/store/top-free/apps/pc?target=apps..education" TargetMode="External"/><Relationship Id="rId3" Type="http://schemas.openxmlformats.org/officeDocument/2006/relationships/hyperlink" Target="http://sixrevisions.com/tools/15-free-tools-for-web-based-collaboration/" TargetMode="External"/><Relationship Id="rId7" Type="http://schemas.openxmlformats.org/officeDocument/2006/relationships/hyperlink" Target="https://msp2l1160225102310.blob.core.windows.net/ms-p2-l1-160225-1023-13-assets/WhatsAPPening_112916.pdf" TargetMode="External"/><Relationship Id="rId2" Type="http://schemas.openxmlformats.org/officeDocument/2006/relationships/hyperlink" Target="http://www.livebinders.com/play/play?present=true&amp;id=1310662" TargetMode="External"/><Relationship Id="rId1" Type="http://schemas.openxmlformats.org/officeDocument/2006/relationships/slideLayout" Target="../slideLayouts/slideLayout2.xml"/><Relationship Id="rId6" Type="http://schemas.openxmlformats.org/officeDocument/2006/relationships/hyperlink" Target="https://elearningindustry.com/28-free-social-bookmarking-tools-for-educators" TargetMode="External"/><Relationship Id="rId5" Type="http://schemas.openxmlformats.org/officeDocument/2006/relationships/hyperlink" Target="http://www.toolsforeducators.com/" TargetMode="External"/><Relationship Id="rId4" Type="http://schemas.openxmlformats.org/officeDocument/2006/relationships/hyperlink" Target="https://www.e-lecta.com/?source=GlobalVCR&amp;location=VirtualClassroomSystems&amp;search=online%20collaboration%20tool&amp;gclid=Cj0KEQiA56_FBRDYpqGa2p_e1MgBEiQAVEZ6-4OoFHexWRcmMat7C-rgwegfaVQAimPprlEZzBOrla8aAsjI8P8HAQ"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elearningindustry.com/321-free-tools-for-teachers-free-educational-technology"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hyperlink" Target="https://elearningindustry.com/list-of-free-tools-to-create-infographics-for-your-learners" TargetMode="External"/><Relationship Id="rId13" Type="http://schemas.openxmlformats.org/officeDocument/2006/relationships/hyperlink" Target="https://elearningindustry.com/free-survey-polls-quizzes-tools-for-elearning" TargetMode="External"/><Relationship Id="rId3" Type="http://schemas.openxmlformats.org/officeDocument/2006/relationships/hyperlink" Target="https://elearningindustry.com/free-sticky-notes-tools-for-teachers-students" TargetMode="External"/><Relationship Id="rId7" Type="http://schemas.openxmlformats.org/officeDocument/2006/relationships/hyperlink" Target="https://elearningindustry.com/23-microsoft-free-teaching-tools-for-educators-education" TargetMode="External"/><Relationship Id="rId12" Type="http://schemas.openxmlformats.org/officeDocument/2006/relationships/hyperlink" Target="https://elearningindustry.com/ultimate-list-free-music-elearning-online-education" TargetMode="External"/><Relationship Id="rId17" Type="http://schemas.openxmlformats.org/officeDocument/2006/relationships/hyperlink" Target="https://elearningindustry.com/19-free-text-to-speech-tools-educators-tts-teachers" TargetMode="External"/><Relationship Id="rId2" Type="http://schemas.openxmlformats.org/officeDocument/2006/relationships/hyperlink" Target="https://elearningindustry.com/free-digital-storytelling-tools-for-teachers-and-students" TargetMode="External"/><Relationship Id="rId16" Type="http://schemas.openxmlformats.org/officeDocument/2006/relationships/hyperlink" Target="https://elearningindustry.com/free-storyboard-templates-for-elearning" TargetMode="External"/><Relationship Id="rId1" Type="http://schemas.openxmlformats.org/officeDocument/2006/relationships/slideLayout" Target="../slideLayouts/slideLayout2.xml"/><Relationship Id="rId6" Type="http://schemas.openxmlformats.org/officeDocument/2006/relationships/hyperlink" Target="https://elearningindustry.com/google-tools-for-elearning-professionals" TargetMode="External"/><Relationship Id="rId11" Type="http://schemas.openxmlformats.org/officeDocument/2006/relationships/hyperlink" Target="https://elearningindustry.com/free-podcast-tools" TargetMode="External"/><Relationship Id="rId5" Type="http://schemas.openxmlformats.org/officeDocument/2006/relationships/hyperlink" Target="https://elearningindustry.com/15-free-web-conferencing-tools" TargetMode="External"/><Relationship Id="rId15" Type="http://schemas.openxmlformats.org/officeDocument/2006/relationships/hyperlink" Target="https://elearningindustry.com/free-testing-tools-for-online-education" TargetMode="External"/><Relationship Id="rId10" Type="http://schemas.openxmlformats.org/officeDocument/2006/relationships/hyperlink" Target="https://elearningindustry.com/list-of-free-screen-capturing-tools" TargetMode="External"/><Relationship Id="rId4" Type="http://schemas.openxmlformats.org/officeDocument/2006/relationships/hyperlink" Target="https://elearningindustry.com/14-best-online-bibliography-and-citation-tools" TargetMode="External"/><Relationship Id="rId9" Type="http://schemas.openxmlformats.org/officeDocument/2006/relationships/hyperlink" Target="https://elearningindustry.com/social-learning-tools-every-online-educator-should-know-about" TargetMode="External"/><Relationship Id="rId14" Type="http://schemas.openxmlformats.org/officeDocument/2006/relationships/hyperlink" Target="https://elearningindustry.com/list-of-free-photo-and-image-editing-tool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eachthought.com/pedagogy/101-ways-for-teachers-to-be-more-creat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mashable.com/2013/09/25/mind-mapping-tools/?europe=tru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eachhub.com/top-12-ways-bring-real-world-your-classro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topia.org/blog/critical-thinking-toolbox-brainstorm-hans-nathaniel-bluedorn"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lotc.org.uk/what-is-lot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5831" y="3139673"/>
            <a:ext cx="10279583" cy="1184856"/>
          </a:xfrm>
        </p:spPr>
        <p:txBody>
          <a:bodyPr>
            <a:noAutofit/>
          </a:bodyPr>
          <a:lstStyle/>
          <a:p>
            <a:r>
              <a:rPr lang="en-GB" sz="4400" b="1" dirty="0" err="1" smtClean="0">
                <a:solidFill>
                  <a:schemeClr val="accent2">
                    <a:lumMod val="75000"/>
                  </a:schemeClr>
                </a:solidFill>
                <a:latin typeface="Times New Roman" panose="02020603050405020304" pitchFamily="18" charset="0"/>
                <a:cs typeface="Times New Roman" panose="02020603050405020304" pitchFamily="18" charset="0"/>
              </a:rPr>
              <a:t>Creativitate</a:t>
            </a:r>
            <a:r>
              <a:rPr lang="en-GB" sz="4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ro-RO" sz="4400" b="1" dirty="0" smtClean="0">
                <a:solidFill>
                  <a:schemeClr val="accent2">
                    <a:lumMod val="75000"/>
                  </a:schemeClr>
                </a:solidFill>
                <a:latin typeface="Times New Roman" panose="02020603050405020304" pitchFamily="18" charset="0"/>
                <a:cs typeface="Times New Roman" panose="02020603050405020304" pitchFamily="18" charset="0"/>
              </a:rPr>
              <a:t>și inovație în sala de clasă</a:t>
            </a:r>
            <a:endParaRPr lang="lt-LT" sz="4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62918" y="808892"/>
            <a:ext cx="9725792" cy="3657600"/>
          </a:xfrm>
        </p:spPr>
        <p:txBody>
          <a:bodyPr>
            <a:normAutofit/>
          </a:bodyPr>
          <a:lstStyle/>
          <a:p>
            <a:endParaRPr lang="ro-RO" sz="3200" b="1" dirty="0" smtClean="0">
              <a:solidFill>
                <a:srgbClr val="C00000"/>
              </a:solidFill>
              <a:latin typeface="Times New Roman" panose="02020603050405020304" pitchFamily="18" charset="0"/>
              <a:cs typeface="Times New Roman" panose="02020603050405020304" pitchFamily="18" charset="0"/>
            </a:endParaRPr>
          </a:p>
          <a:p>
            <a:r>
              <a:rPr lang="ro-RO" sz="1800" dirty="0" smtClean="0">
                <a:solidFill>
                  <a:srgbClr val="002060"/>
                </a:solidFill>
                <a:latin typeface="Times New Roman" panose="02020603050405020304" pitchFamily="18" charset="0"/>
                <a:cs typeface="Times New Roman" panose="02020603050405020304" pitchFamily="18" charset="0"/>
              </a:rPr>
              <a:t>Diseminare proiect </a:t>
            </a:r>
            <a:r>
              <a:rPr lang="en-US" sz="1800" dirty="0" smtClean="0">
                <a:solidFill>
                  <a:srgbClr val="002060"/>
                </a:solidFill>
                <a:latin typeface="Times New Roman" panose="02020603050405020304" pitchFamily="18" charset="0"/>
                <a:cs typeface="Times New Roman" panose="02020603050405020304" pitchFamily="18" charset="0"/>
              </a:rPr>
              <a:t>de </a:t>
            </a:r>
            <a:r>
              <a:rPr lang="en-US" sz="1800" dirty="0" err="1" smtClean="0">
                <a:solidFill>
                  <a:srgbClr val="002060"/>
                </a:solidFill>
                <a:latin typeface="Times New Roman" panose="02020603050405020304" pitchFamily="18" charset="0"/>
                <a:cs typeface="Times New Roman" panose="02020603050405020304" pitchFamily="18" charset="0"/>
              </a:rPr>
              <a:t>mobilitate</a:t>
            </a:r>
            <a:r>
              <a:rPr lang="en-US" sz="1800" dirty="0" smtClean="0">
                <a:solidFill>
                  <a:srgbClr val="002060"/>
                </a:solidFill>
                <a:latin typeface="Times New Roman" panose="02020603050405020304" pitchFamily="18" charset="0"/>
                <a:cs typeface="Times New Roman" panose="02020603050405020304" pitchFamily="18" charset="0"/>
              </a:rPr>
              <a:t> </a:t>
            </a:r>
            <a:r>
              <a:rPr lang="ro-RO" sz="1800" dirty="0" smtClean="0">
                <a:solidFill>
                  <a:srgbClr val="002060"/>
                </a:solidFill>
                <a:latin typeface="Times New Roman" panose="02020603050405020304" pitchFamily="18" charset="0"/>
                <a:cs typeface="Times New Roman" panose="02020603050405020304" pitchFamily="18" charset="0"/>
              </a:rPr>
              <a:t>Erasmus+</a:t>
            </a:r>
          </a:p>
          <a:p>
            <a:r>
              <a:rPr lang="ro-RO" sz="1800" dirty="0" smtClean="0">
                <a:solidFill>
                  <a:srgbClr val="002060"/>
                </a:solidFill>
                <a:latin typeface="Times New Roman" panose="02020603050405020304" pitchFamily="18" charset="0"/>
                <a:cs typeface="Times New Roman" panose="02020603050405020304" pitchFamily="18" charset="0"/>
              </a:rPr>
              <a:t> S.P.E.R. –Speranță Pentru Educația Românească, </a:t>
            </a:r>
          </a:p>
          <a:p>
            <a:r>
              <a:rPr lang="ro-RO" sz="1800" dirty="0" smtClean="0">
                <a:solidFill>
                  <a:srgbClr val="002060"/>
                </a:solidFill>
                <a:latin typeface="Times New Roman" panose="02020603050405020304" pitchFamily="18" charset="0"/>
                <a:cs typeface="Times New Roman" panose="02020603050405020304" pitchFamily="18" charset="0"/>
              </a:rPr>
              <a:t>Număr de referință: 2018-1-RO01-KA101-047947</a:t>
            </a:r>
          </a:p>
          <a:p>
            <a:r>
              <a:rPr lang="ro-RO" dirty="0" smtClean="0">
                <a:solidFill>
                  <a:srgbClr val="002060"/>
                </a:solidFill>
                <a:latin typeface="Times New Roman" panose="02020603050405020304" pitchFamily="18" charset="0"/>
                <a:cs typeface="Times New Roman" panose="02020603050405020304" pitchFamily="18" charset="0"/>
              </a:rPr>
              <a:t>Cursul </a:t>
            </a:r>
            <a:r>
              <a:rPr lang="en-US" b="1" dirty="0" smtClean="0">
                <a:solidFill>
                  <a:srgbClr val="002060"/>
                </a:solidFill>
                <a:latin typeface="Times New Roman" panose="02020603050405020304" pitchFamily="18" charset="0"/>
                <a:cs typeface="Times New Roman" panose="02020603050405020304" pitchFamily="18" charset="0"/>
              </a:rPr>
              <a:t>“</a:t>
            </a:r>
            <a:r>
              <a:rPr lang="ro-RO" b="1" dirty="0" err="1" smtClean="0">
                <a:solidFill>
                  <a:srgbClr val="002060"/>
                </a:solidFill>
                <a:latin typeface="Times New Roman" panose="02020603050405020304" pitchFamily="18" charset="0"/>
                <a:cs typeface="Times New Roman" panose="02020603050405020304" pitchFamily="18" charset="0"/>
              </a:rPr>
              <a:t>Stimulating</a:t>
            </a:r>
            <a:r>
              <a:rPr lang="ro-RO" b="1" dirty="0" smtClean="0">
                <a:solidFill>
                  <a:srgbClr val="002060"/>
                </a:solidFill>
                <a:latin typeface="Times New Roman" panose="02020603050405020304" pitchFamily="18" charset="0"/>
                <a:cs typeface="Times New Roman" panose="02020603050405020304" pitchFamily="18" charset="0"/>
              </a:rPr>
              <a:t> creativity and innovation in the classroom</a:t>
            </a:r>
            <a:r>
              <a:rPr lang="en-US" b="1" dirty="0" smtClean="0">
                <a:solidFill>
                  <a:srgbClr val="002060"/>
                </a:solidFill>
                <a:latin typeface="Times New Roman" panose="02020603050405020304" pitchFamily="18" charset="0"/>
                <a:cs typeface="Times New Roman" panose="02020603050405020304" pitchFamily="18" charset="0"/>
              </a:rPr>
              <a:t>”</a:t>
            </a:r>
            <a:endParaRPr lang="ro-RO" b="1" dirty="0" smtClean="0">
              <a:solidFill>
                <a:srgbClr val="002060"/>
              </a:solidFill>
              <a:latin typeface="Times New Roman" panose="02020603050405020304" pitchFamily="18" charset="0"/>
              <a:cs typeface="Times New Roman" panose="02020603050405020304" pitchFamily="18" charset="0"/>
            </a:endParaRPr>
          </a:p>
          <a:p>
            <a:pPr lvl="0">
              <a:lnSpc>
                <a:spcPct val="100000"/>
              </a:lnSpc>
              <a:spcBef>
                <a:spcPts val="0"/>
              </a:spcBef>
            </a:pPr>
            <a:r>
              <a:rPr lang="en-US" sz="1800" dirty="0">
                <a:solidFill>
                  <a:srgbClr val="002060"/>
                </a:solidFill>
                <a:latin typeface="Times New Roman" panose="02020603050405020304" pitchFamily="18" charset="0"/>
                <a:cs typeface="Times New Roman" panose="02020603050405020304" pitchFamily="18" charset="0"/>
              </a:rPr>
              <a:t>26 </a:t>
            </a:r>
            <a:r>
              <a:rPr lang="ro-RO" sz="1800" dirty="0" smtClean="0">
                <a:solidFill>
                  <a:srgbClr val="002060"/>
                </a:solidFill>
                <a:latin typeface="Times New Roman" panose="02020603050405020304" pitchFamily="18" charset="0"/>
                <a:cs typeface="Times New Roman" panose="02020603050405020304" pitchFamily="18" charset="0"/>
              </a:rPr>
              <a:t>februarie</a:t>
            </a:r>
            <a:r>
              <a:rPr lang="en-US" sz="1800" dirty="0" smtClean="0">
                <a:solidFill>
                  <a:srgbClr val="002060"/>
                </a:solidFill>
                <a:latin typeface="Times New Roman" panose="02020603050405020304" pitchFamily="18" charset="0"/>
                <a:cs typeface="Times New Roman" panose="02020603050405020304" pitchFamily="18" charset="0"/>
              </a:rPr>
              <a:t> 2019 </a:t>
            </a:r>
            <a:r>
              <a:rPr lang="ro-RO" sz="1800" dirty="0">
                <a:solidFill>
                  <a:srgbClr val="002060"/>
                </a:solidFill>
                <a:latin typeface="Times New Roman" panose="02020603050405020304" pitchFamily="18" charset="0"/>
                <a:cs typeface="Times New Roman" panose="02020603050405020304" pitchFamily="18" charset="0"/>
              </a:rPr>
              <a:t>– 2 </a:t>
            </a:r>
            <a:r>
              <a:rPr lang="ro-RO" sz="1800" dirty="0" smtClean="0">
                <a:solidFill>
                  <a:srgbClr val="002060"/>
                </a:solidFill>
                <a:latin typeface="Times New Roman" panose="02020603050405020304" pitchFamily="18" charset="0"/>
                <a:cs typeface="Times New Roman" panose="02020603050405020304" pitchFamily="18" charset="0"/>
              </a:rPr>
              <a:t>martie </a:t>
            </a:r>
            <a:r>
              <a:rPr lang="lt-LT" sz="1800" dirty="0">
                <a:solidFill>
                  <a:srgbClr val="002060"/>
                </a:solidFill>
                <a:latin typeface="Times New Roman" panose="02020603050405020304" pitchFamily="18" charset="0"/>
                <a:cs typeface="Times New Roman" panose="02020603050405020304" pitchFamily="18" charset="0"/>
              </a:rPr>
              <a:t>201</a:t>
            </a:r>
            <a:r>
              <a:rPr lang="en-US" sz="1800" dirty="0">
                <a:solidFill>
                  <a:srgbClr val="002060"/>
                </a:solidFill>
                <a:latin typeface="Times New Roman" panose="02020603050405020304" pitchFamily="18" charset="0"/>
                <a:cs typeface="Times New Roman" panose="02020603050405020304" pitchFamily="18" charset="0"/>
              </a:rPr>
              <a:t>9</a:t>
            </a:r>
            <a:endParaRPr lang="lt-LT" sz="1800" dirty="0">
              <a:solidFill>
                <a:srgbClr val="002060"/>
              </a:solidFill>
              <a:latin typeface="Times New Roman" panose="02020603050405020304" pitchFamily="18" charset="0"/>
              <a:cs typeface="Times New Roman" panose="02020603050405020304" pitchFamily="18" charset="0"/>
            </a:endParaRPr>
          </a:p>
          <a:p>
            <a:pPr lvl="0">
              <a:lnSpc>
                <a:spcPct val="100000"/>
              </a:lnSpc>
              <a:spcBef>
                <a:spcPts val="0"/>
              </a:spcBef>
            </a:pPr>
            <a:r>
              <a:rPr lang="ro-RO" sz="1800" dirty="0">
                <a:solidFill>
                  <a:srgbClr val="002060"/>
                </a:solidFill>
                <a:latin typeface="Times New Roman" panose="02020603050405020304" pitchFamily="18" charset="0"/>
                <a:cs typeface="Times New Roman" panose="02020603050405020304" pitchFamily="18" charset="0"/>
              </a:rPr>
              <a:t>Lisabona</a:t>
            </a:r>
            <a:r>
              <a:rPr lang="en-US" sz="1800" dirty="0">
                <a:solidFill>
                  <a:srgbClr val="002060"/>
                </a:solidFill>
                <a:latin typeface="Times New Roman" panose="02020603050405020304" pitchFamily="18" charset="0"/>
                <a:cs typeface="Times New Roman" panose="02020603050405020304" pitchFamily="18" charset="0"/>
              </a:rPr>
              <a:t>, Portugal</a:t>
            </a:r>
            <a:r>
              <a:rPr lang="ro-RO" sz="1800" dirty="0">
                <a:solidFill>
                  <a:srgbClr val="002060"/>
                </a:solidFill>
                <a:latin typeface="Times New Roman" panose="02020603050405020304" pitchFamily="18" charset="0"/>
                <a:cs typeface="Times New Roman" panose="02020603050405020304" pitchFamily="18" charset="0"/>
              </a:rPr>
              <a:t>ia</a:t>
            </a:r>
            <a:r>
              <a:rPr lang="lt-LT" sz="1800" dirty="0">
                <a:solidFill>
                  <a:srgbClr val="002060"/>
                </a:solidFill>
                <a:latin typeface="Times New Roman" panose="02020603050405020304" pitchFamily="18" charset="0"/>
                <a:cs typeface="Times New Roman" panose="02020603050405020304" pitchFamily="18" charset="0"/>
              </a:rPr>
              <a:t> </a:t>
            </a:r>
            <a:endParaRPr lang="ro-RO" sz="1800" dirty="0">
              <a:solidFill>
                <a:srgbClr val="002060"/>
              </a:solidFill>
              <a:latin typeface="Times New Roman" panose="02020603050405020304" pitchFamily="18" charset="0"/>
              <a:cs typeface="Times New Roman" panose="02020603050405020304" pitchFamily="18" charset="0"/>
            </a:endParaRPr>
          </a:p>
          <a:p>
            <a:endParaRPr lang="ro-RO" dirty="0" smtClean="0">
              <a:solidFill>
                <a:srgbClr val="002060"/>
              </a:solidFill>
              <a:latin typeface="Times New Roman" panose="02020603050405020304" pitchFamily="18" charset="0"/>
              <a:cs typeface="Times New Roman" panose="02020603050405020304" pitchFamily="18" charset="0"/>
            </a:endParaRPr>
          </a:p>
          <a:p>
            <a:endParaRPr lang="ro-RO" dirty="0" smtClean="0">
              <a:solidFill>
                <a:srgbClr val="002060"/>
              </a:solidFill>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p:txBody>
      </p:sp>
      <p:sp>
        <p:nvSpPr>
          <p:cNvPr id="4" name="Rectangle 3"/>
          <p:cNvSpPr/>
          <p:nvPr/>
        </p:nvSpPr>
        <p:spPr>
          <a:xfrm>
            <a:off x="3362020" y="4344243"/>
            <a:ext cx="5875765" cy="1107996"/>
          </a:xfrm>
          <a:prstGeom prst="rect">
            <a:avLst/>
          </a:prstGeom>
        </p:spPr>
        <p:txBody>
          <a:bodyPr wrap="square">
            <a:spAutoFit/>
          </a:bodyPr>
          <a:lstStyle/>
          <a:p>
            <a:pPr algn="ctr"/>
            <a:endParaRPr lang="lt-LT" sz="2200" b="1" dirty="0">
              <a:solidFill>
                <a:srgbClr val="002060"/>
              </a:solidFill>
              <a:latin typeface="Times New Roman" panose="02020603050405020304" pitchFamily="18" charset="0"/>
              <a:cs typeface="Times New Roman" panose="02020603050405020304" pitchFamily="18" charset="0"/>
            </a:endParaRPr>
          </a:p>
          <a:p>
            <a:pPr algn="ctr"/>
            <a:endParaRPr lang="ro-RO" sz="2200" b="1" dirty="0" smtClean="0">
              <a:latin typeface="Times New Roman" panose="02020603050405020304" pitchFamily="18" charset="0"/>
              <a:cs typeface="Times New Roman" panose="02020603050405020304" pitchFamily="18" charset="0"/>
            </a:endParaRPr>
          </a:p>
          <a:p>
            <a:pPr algn="ctr"/>
            <a:endParaRPr lang="lt-LT" sz="2200" b="1" dirty="0">
              <a:latin typeface="Times New Roman" panose="02020603050405020304" pitchFamily="18" charset="0"/>
              <a:cs typeface="Times New Roman" panose="02020603050405020304" pitchFamily="18" charset="0"/>
            </a:endParaRPr>
          </a:p>
        </p:txBody>
      </p:sp>
      <p:pic>
        <p:nvPicPr>
          <p:cNvPr id="2050" name="Picture 2" descr="C:\Users\User\Downloads\SPER logo 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347" y="533768"/>
            <a:ext cx="1842954" cy="1842954"/>
          </a:xfrm>
          <a:prstGeom prst="rect">
            <a:avLst/>
          </a:prstGeom>
          <a:noFill/>
          <a:extLst>
            <a:ext uri="{909E8E84-426E-40DD-AFC4-6F175D3DCCD1}">
              <a14:hiddenFill xmlns:a14="http://schemas.microsoft.com/office/drawing/2010/main">
                <a:solidFill>
                  <a:srgbClr val="FFFFFF"/>
                </a:solidFill>
              </a14:hiddenFill>
            </a:ext>
          </a:extLst>
        </p:spPr>
      </p:pic>
      <p:sp>
        <p:nvSpPr>
          <p:cNvPr id="5" name="Dreptunghi 4"/>
          <p:cNvSpPr/>
          <p:nvPr/>
        </p:nvSpPr>
        <p:spPr>
          <a:xfrm>
            <a:off x="3362020" y="4431324"/>
            <a:ext cx="5676472" cy="15708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o-RO" b="1" dirty="0" smtClean="0">
                <a:solidFill>
                  <a:srgbClr val="002060"/>
                </a:solidFill>
              </a:rPr>
              <a:t>Profesori:  ANȚA MARGARETA</a:t>
            </a:r>
          </a:p>
          <a:p>
            <a:pPr algn="ctr"/>
            <a:r>
              <a:rPr lang="ro-RO" b="1" dirty="0" smtClean="0">
                <a:solidFill>
                  <a:srgbClr val="002060"/>
                </a:solidFill>
              </a:rPr>
              <a:t>                   BRAIA LOREDANA</a:t>
            </a:r>
          </a:p>
          <a:p>
            <a:pPr algn="ctr"/>
            <a:r>
              <a:rPr lang="ro-RO" b="1" dirty="0" smtClean="0">
                <a:solidFill>
                  <a:srgbClr val="002060"/>
                </a:solidFill>
              </a:rPr>
              <a:t>               SARCA SIMONA </a:t>
            </a:r>
          </a:p>
          <a:p>
            <a:pPr algn="ctr"/>
            <a:r>
              <a:rPr lang="ro-RO" b="1" dirty="0" smtClean="0">
                <a:solidFill>
                  <a:srgbClr val="002060"/>
                </a:solidFill>
              </a:rPr>
              <a:t>        SÂRB LIANA</a:t>
            </a:r>
            <a:endParaRPr lang="ro-RO" b="1" dirty="0">
              <a:solidFill>
                <a:srgbClr val="002060"/>
              </a:solidFill>
            </a:endParaRPr>
          </a:p>
        </p:txBody>
      </p:sp>
      <p:pic>
        <p:nvPicPr>
          <p:cNvPr id="7" name="Picture 3" descr="C:\Users\User\Pictures\Erasmus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2553" y="0"/>
            <a:ext cx="2674961" cy="1318956"/>
          </a:xfrm>
          <a:prstGeom prst="rect">
            <a:avLst/>
          </a:prstGeom>
          <a:noFill/>
          <a:ln>
            <a:noFill/>
          </a:ln>
        </p:spPr>
      </p:pic>
    </p:spTree>
    <p:extLst>
      <p:ext uri="{BB962C8B-B14F-4D97-AF65-F5344CB8AC3E}">
        <p14:creationId xmlns:p14="http://schemas.microsoft.com/office/powerpoint/2010/main" val="398042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4444690" cy="1473300"/>
          </a:xfrm>
        </p:spPr>
        <p:txBody>
          <a:bodyPr>
            <a:normAutofit/>
          </a:bodyPr>
          <a:lstStyle/>
          <a:p>
            <a:r>
              <a:rPr lang="en-GB" b="1" dirty="0">
                <a:latin typeface="Times New Roman" panose="02020603050405020304" pitchFamily="18" charset="0"/>
                <a:cs typeface="Times New Roman" panose="02020603050405020304" pitchFamily="18" charset="0"/>
              </a:rPr>
              <a:t>6. </a:t>
            </a:r>
            <a:r>
              <a:rPr lang="ro-RO" b="1" dirty="0" smtClean="0">
                <a:latin typeface="Times New Roman" panose="02020603050405020304" pitchFamily="18" charset="0"/>
                <a:cs typeface="Times New Roman" panose="02020603050405020304" pitchFamily="18" charset="0"/>
              </a:rPr>
              <a:t>Jocul de rol</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333769" y="4430024"/>
            <a:ext cx="11200335" cy="2254111"/>
          </a:xfrm>
        </p:spPr>
        <p:txBody>
          <a:bodyPr>
            <a:noAutofit/>
          </a:bodyPr>
          <a:lstStyle/>
          <a:p>
            <a:pPr>
              <a:lnSpc>
                <a:spcPct val="120000"/>
              </a:lnSpc>
            </a:pPr>
            <a:r>
              <a:rPr lang="ro-RO" sz="2400" dirty="0" smtClean="0">
                <a:latin typeface="Times New Roman" panose="02020603050405020304" pitchFamily="18" charset="0"/>
                <a:cs typeface="Times New Roman" panose="02020603050405020304" pitchFamily="18" charset="0"/>
              </a:rPr>
              <a:t>Învățarea prin intermediul jocului de rol este o metodă foarte eficientă de a pune elevul în situația de a ieși din zona de confort și de a-și dezvolta competențele interpersonale.</a:t>
            </a:r>
            <a:r>
              <a:rPr lang="en-GB"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Această metodă se poate utiliza cu succes, în special la literatură și istorie.</a:t>
            </a:r>
            <a:r>
              <a:rPr lang="en-US" sz="2400" dirty="0" smtClean="0">
                <a:hlinkClick r:id="rId2"/>
              </a:rPr>
              <a:t> </a:t>
            </a:r>
            <a:r>
              <a:rPr lang="en-US" sz="2400" dirty="0">
                <a:hlinkClick r:id="rId2"/>
              </a:rPr>
              <a:t>https://study.com/academy/lesson/what-is-role-play-definition-scenario-ideas-activities.html</a:t>
            </a:r>
            <a:endParaRPr lang="ro-RO" sz="2400" dirty="0" smtClean="0">
              <a:latin typeface="Times New Roman" panose="02020603050405020304" pitchFamily="18" charset="0"/>
              <a:cs typeface="Times New Roman" panose="02020603050405020304" pitchFamily="18" charset="0"/>
            </a:endParaRPr>
          </a:p>
          <a:p>
            <a:pPr>
              <a:lnSpc>
                <a:spcPct val="120000"/>
              </a:lnSpc>
            </a:pPr>
            <a:endParaRPr lang="en-GB" sz="2400" dirty="0">
              <a:latin typeface="Times New Roman" panose="02020603050405020304" pitchFamily="18" charset="0"/>
              <a:cs typeface="Times New Roman" panose="02020603050405020304" pitchFamily="18" charset="0"/>
            </a:endParaRPr>
          </a:p>
        </p:txBody>
      </p:sp>
      <p:pic>
        <p:nvPicPr>
          <p:cNvPr id="7170" name="Picture 2" descr="Vaizdo rezultatas pagal uÅ¾klausÄ âRole Playâ">
            <a:extLst>
              <a:ext uri="{FF2B5EF4-FFF2-40B4-BE49-F238E27FC236}">
                <a16:creationId xmlns:a16="http://schemas.microsoft.com/office/drawing/2014/main" xmlns="" id="{F2A1B45D-71A2-42B0-A1CB-641AF0AAE6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6" t="3691" r="8392" b="4267"/>
          <a:stretch/>
        </p:blipFill>
        <p:spPr bwMode="auto">
          <a:xfrm>
            <a:off x="4573326" y="99243"/>
            <a:ext cx="5588105" cy="4330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3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6" y="1125520"/>
            <a:ext cx="3666526" cy="2802535"/>
          </a:xfrm>
        </p:spPr>
        <p:txBody>
          <a:bodyPr>
            <a:normAutofit fontScale="90000"/>
          </a:bodyPr>
          <a:lstStyle/>
          <a:p>
            <a:r>
              <a:rPr lang="en-GB" b="1" dirty="0">
                <a:latin typeface="Times New Roman" panose="02020603050405020304" pitchFamily="18" charset="0"/>
                <a:cs typeface="Times New Roman" panose="02020603050405020304" pitchFamily="18" charset="0"/>
              </a:rPr>
              <a:t>7. </a:t>
            </a:r>
            <a:r>
              <a:rPr lang="ro-RO" b="1" dirty="0" smtClean="0">
                <a:latin typeface="Times New Roman" panose="02020603050405020304" pitchFamily="18" charset="0"/>
                <a:cs typeface="Times New Roman" panose="02020603050405020304" pitchFamily="18" charset="0"/>
              </a:rPr>
              <a:t>Predarea prin desene însoțite de text (</a:t>
            </a:r>
            <a:r>
              <a:rPr lang="en-GB" b="1" dirty="0" smtClean="0">
                <a:latin typeface="Times New Roman" panose="02020603050405020304" pitchFamily="18" charset="0"/>
                <a:cs typeface="Times New Roman" panose="02020603050405020304" pitchFamily="18" charset="0"/>
              </a:rPr>
              <a:t>Storyboard Teaching</a:t>
            </a:r>
            <a:r>
              <a:rPr lang="ro-RO" b="1"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204981" y="4069724"/>
            <a:ext cx="11604946" cy="2588653"/>
          </a:xfrm>
        </p:spPr>
        <p:txBody>
          <a:bodyPr>
            <a:noAutofit/>
          </a:bodyPr>
          <a:lstStyle/>
          <a:p>
            <a:pPr>
              <a:lnSpc>
                <a:spcPct val="120000"/>
              </a:lnSpc>
            </a:pPr>
            <a:r>
              <a:rPr lang="en-GB" sz="2400" dirty="0" smtClean="0">
                <a:latin typeface="Times New Roman" panose="02020603050405020304" pitchFamily="18" charset="0"/>
                <a:cs typeface="Times New Roman" panose="02020603050405020304" pitchFamily="18" charset="0"/>
              </a:rPr>
              <a:t>Storyboarding</a:t>
            </a:r>
            <a:r>
              <a:rPr lang="ro-RO" sz="2400" dirty="0" smtClean="0">
                <a:latin typeface="Times New Roman" panose="02020603050405020304" pitchFamily="18" charset="0"/>
                <a:cs typeface="Times New Roman" panose="02020603050405020304" pitchFamily="18" charset="0"/>
              </a:rPr>
              <a:t>-ul este o bună cale de a preda orice subiect care necesită o memorizare pas-cu-pas sau vizualizarea unor idei.</a:t>
            </a:r>
            <a:r>
              <a:rPr lang="en-US" sz="2400" dirty="0" smtClean="0"/>
              <a:t> </a:t>
            </a:r>
            <a:r>
              <a:rPr lang="ro-RO" sz="2400" dirty="0" smtClean="0"/>
              <a:t/>
            </a:r>
            <a:br>
              <a:rPr lang="ro-RO" sz="2400" dirty="0" smtClean="0"/>
            </a:br>
            <a:r>
              <a:rPr lang="en-US" sz="1800" dirty="0" smtClean="0">
                <a:hlinkClick r:id="rId2"/>
              </a:rPr>
              <a:t>https</a:t>
            </a:r>
            <a:r>
              <a:rPr lang="en-US" sz="1800" dirty="0">
                <a:hlinkClick r:id="rId2"/>
              </a:rPr>
              <a:t>://www.scholastic.com/teachers/articles/teaching-content/what-are-storyboards</a:t>
            </a:r>
            <a:r>
              <a:rPr lang="en-US" sz="2400" dirty="0" smtClean="0">
                <a:hlinkClick r:id="rId2"/>
              </a:rPr>
              <a:t>/</a:t>
            </a:r>
            <a:endParaRPr lang="ro-RO" sz="2400" dirty="0" smtClean="0">
              <a:latin typeface="Times New Roman" panose="02020603050405020304" pitchFamily="18" charset="0"/>
              <a:cs typeface="Times New Roman" panose="02020603050405020304" pitchFamily="18" charset="0"/>
            </a:endParaRPr>
          </a:p>
          <a:p>
            <a:pPr>
              <a:lnSpc>
                <a:spcPct val="120000"/>
              </a:lnSpc>
            </a:pPr>
            <a:r>
              <a:rPr lang="en-US" sz="1800" dirty="0" smtClean="0">
                <a:hlinkClick r:id="rId3"/>
              </a:rPr>
              <a:t>https</a:t>
            </a:r>
            <a:r>
              <a:rPr lang="en-US" sz="1800" dirty="0">
                <a:hlinkClick r:id="rId3"/>
              </a:rPr>
              <a:t>://milanote.com/product/storyboarding?utm_source=google&amp;utm_medium=cpc&amp;utm_content=&amp;utm_term=%</a:t>
            </a:r>
            <a:r>
              <a:rPr lang="en-US" sz="1800" dirty="0" smtClean="0">
                <a:hlinkClick r:id="rId3"/>
              </a:rPr>
              <a:t>2Bstoryboards&amp;gclid=CjwKCAjw0vTtBRBREiwA3URt7knWBs6RGAfVNHUHzod6V1YAVpFDy767rUTuCrlcnwwb3T7qjs5blBoCG94QAvD_BwE</a:t>
            </a:r>
            <a:endParaRPr lang="ro-RO" sz="1800" dirty="0" smtClean="0">
              <a:latin typeface="Times New Roman" panose="02020603050405020304" pitchFamily="18" charset="0"/>
              <a:cs typeface="Times New Roman" panose="02020603050405020304" pitchFamily="18" charset="0"/>
            </a:endParaRPr>
          </a:p>
          <a:p>
            <a:pPr>
              <a:lnSpc>
                <a:spcPct val="120000"/>
              </a:lnSpc>
            </a:pPr>
            <a:endParaRPr lang="ro-RO" sz="2400" dirty="0" smtClean="0">
              <a:latin typeface="Times New Roman" panose="02020603050405020304" pitchFamily="18" charset="0"/>
              <a:cs typeface="Times New Roman" panose="02020603050405020304" pitchFamily="18" charset="0"/>
            </a:endParaRPr>
          </a:p>
          <a:p>
            <a:pPr marL="0" indent="0">
              <a:lnSpc>
                <a:spcPct val="120000"/>
              </a:lnSpc>
              <a:buNone/>
            </a:pPr>
            <a:endParaRPr lang="en-GB" sz="2400" dirty="0">
              <a:latin typeface="Times New Roman" panose="02020603050405020304" pitchFamily="18" charset="0"/>
              <a:cs typeface="Times New Roman" panose="02020603050405020304" pitchFamily="18" charset="0"/>
            </a:endParaRPr>
          </a:p>
        </p:txBody>
      </p:sp>
      <p:pic>
        <p:nvPicPr>
          <p:cNvPr id="8194" name="Picture 2" descr="SusijÄs vaizdas">
            <a:extLst>
              <a:ext uri="{FF2B5EF4-FFF2-40B4-BE49-F238E27FC236}">
                <a16:creationId xmlns:a16="http://schemas.microsoft.com/office/drawing/2014/main" xmlns="" id="{EF0EDD8B-252F-4CBE-B076-D30EB53C8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207" y="206063"/>
            <a:ext cx="6555347" cy="3863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3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3248795" cy="2751020"/>
          </a:xfrm>
        </p:spPr>
        <p:txBody>
          <a:bodyPr>
            <a:normAutofit/>
          </a:bodyPr>
          <a:lstStyle/>
          <a:p>
            <a:r>
              <a:rPr lang="en-GB" b="1" dirty="0">
                <a:latin typeface="Times New Roman" panose="02020603050405020304" pitchFamily="18" charset="0"/>
                <a:cs typeface="Times New Roman" panose="02020603050405020304" pitchFamily="18" charset="0"/>
              </a:rPr>
              <a:t>8. </a:t>
            </a:r>
            <a:r>
              <a:rPr lang="ro-RO" b="1" dirty="0" smtClean="0">
                <a:latin typeface="Times New Roman" panose="02020603050405020304" pitchFamily="18" charset="0"/>
                <a:cs typeface="Times New Roman" panose="02020603050405020304" pitchFamily="18" charset="0"/>
              </a:rPr>
              <a:t>Crearea unui ambient stimulator</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346648" y="4444999"/>
            <a:ext cx="11200335" cy="2097469"/>
          </a:xfrm>
        </p:spPr>
        <p:txBody>
          <a:bodyPr>
            <a:noAutofit/>
          </a:bodyPr>
          <a:lstStyle/>
          <a:p>
            <a:pPr>
              <a:lnSpc>
                <a:spcPct val="120000"/>
              </a:lnSpc>
            </a:pPr>
            <a:r>
              <a:rPr lang="ro-RO" sz="2400" dirty="0" smtClean="0">
                <a:latin typeface="Times New Roman" panose="02020603050405020304" pitchFamily="18" charset="0"/>
                <a:cs typeface="Times New Roman" panose="02020603050405020304" pitchFamily="18" charset="0"/>
              </a:rPr>
              <a:t>O sală de clasă care este </a:t>
            </a:r>
            <a:r>
              <a:rPr lang="en-US" sz="2400" dirty="0" err="1" smtClean="0">
                <a:latin typeface="Times New Roman" panose="02020603050405020304" pitchFamily="18" charset="0"/>
                <a:cs typeface="Times New Roman" panose="02020603050405020304" pitchFamily="18" charset="0"/>
              </a:rPr>
              <a:t>frumos</a:t>
            </a:r>
            <a:r>
              <a:rPr lang="en-US"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decorată, jucăușă și stimulatoare va provoca mintea elevilor și-i va ajuta să gândească și să învețe mai bine.</a:t>
            </a:r>
            <a:r>
              <a:rPr lang="en-US" sz="2400" dirty="0">
                <a:hlinkClick r:id="rId2"/>
              </a:rPr>
              <a:t> https://www.cambridge.org/elt/blog/2015/02/12/lynn-durrant-creating-stimulating-classroom-young-learners/</a:t>
            </a:r>
            <a:endParaRPr lang="ro-RO" sz="2400" dirty="0" smtClean="0">
              <a:latin typeface="Times New Roman" panose="02020603050405020304" pitchFamily="18" charset="0"/>
              <a:cs typeface="Times New Roman" panose="02020603050405020304" pitchFamily="18" charset="0"/>
            </a:endParaRPr>
          </a:p>
          <a:p>
            <a:pPr>
              <a:lnSpc>
                <a:spcPct val="120000"/>
              </a:lnSpc>
            </a:pPr>
            <a:endParaRPr lang="en-GB" sz="2400" dirty="0">
              <a:latin typeface="Times New Roman" panose="02020603050405020304" pitchFamily="18" charset="0"/>
              <a:cs typeface="Times New Roman" panose="02020603050405020304" pitchFamily="18" charset="0"/>
            </a:endParaRPr>
          </a:p>
        </p:txBody>
      </p:sp>
      <p:pic>
        <p:nvPicPr>
          <p:cNvPr id="9218" name="Picture 2" descr="Vaizdo rezultatas pagal uÅ¾klausÄ âStimulating Classroom Environmentâ">
            <a:extLst>
              <a:ext uri="{FF2B5EF4-FFF2-40B4-BE49-F238E27FC236}">
                <a16:creationId xmlns:a16="http://schemas.microsoft.com/office/drawing/2014/main" xmlns="" id="{5FA2AA02-E6B9-4D06-B31C-E94C51E6D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800" y="304800"/>
            <a:ext cx="7611435" cy="4009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2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0"/>
            <a:ext cx="3800082" cy="3227539"/>
          </a:xfrm>
        </p:spPr>
        <p:txBody>
          <a:bodyPr>
            <a:normAutofit/>
          </a:bodyPr>
          <a:lstStyle/>
          <a:p>
            <a:r>
              <a:rPr lang="en-GB" b="1" dirty="0" smtClean="0">
                <a:latin typeface="Times New Roman" panose="02020603050405020304" pitchFamily="18" charset="0"/>
                <a:cs typeface="Times New Roman" panose="02020603050405020304" pitchFamily="18" charset="0"/>
              </a:rPr>
              <a:t>9.</a:t>
            </a:r>
            <a:r>
              <a:rPr lang="ro-RO" b="1" dirty="0" smtClean="0">
                <a:latin typeface="Times New Roman" panose="02020603050405020304" pitchFamily="18" charset="0"/>
                <a:cs typeface="Times New Roman" panose="02020603050405020304" pitchFamily="18" charset="0"/>
              </a:rPr>
              <a:t>Deschiderea către ideile noi</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153465" y="5359399"/>
            <a:ext cx="11200335" cy="817563"/>
          </a:xfrm>
        </p:spPr>
        <p:txBody>
          <a:bodyPr>
            <a:noAutofit/>
          </a:bodyPr>
          <a:lstStyle/>
          <a:p>
            <a:pPr>
              <a:lnSpc>
                <a:spcPct val="120000"/>
              </a:lnSpc>
            </a:pPr>
            <a:r>
              <a:rPr lang="ro-RO" sz="2400" dirty="0" smtClean="0">
                <a:latin typeface="Times New Roman" panose="02020603050405020304" pitchFamily="18" charset="0"/>
                <a:cs typeface="Times New Roman" panose="02020603050405020304" pitchFamily="18" charset="0"/>
              </a:rPr>
              <a:t>O atitudine și o minte deschisă vă poate ajuta să găsiți chiar voi metode noi/inovatoare de predare.</a:t>
            </a:r>
            <a:endParaRPr lang="en-GB" sz="2400" dirty="0">
              <a:latin typeface="Times New Roman" panose="02020603050405020304" pitchFamily="18" charset="0"/>
              <a:cs typeface="Times New Roman" panose="02020603050405020304" pitchFamily="18" charset="0"/>
            </a:endParaRPr>
          </a:p>
        </p:txBody>
      </p:sp>
      <p:pic>
        <p:nvPicPr>
          <p:cNvPr id="10242" name="Picture 2" descr="Vaizdo rezultatas pagal uÅ¾klausÄ âWelcome New Ideasâ">
            <a:extLst>
              <a:ext uri="{FF2B5EF4-FFF2-40B4-BE49-F238E27FC236}">
                <a16:creationId xmlns:a16="http://schemas.microsoft.com/office/drawing/2014/main" xmlns="" id="{2F0B405C-F698-4B71-B5FE-331042D1C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216534"/>
            <a:ext cx="7346950" cy="5142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3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4444690" cy="1473300"/>
          </a:xfrm>
        </p:spPr>
        <p:txBody>
          <a:bodyPr>
            <a:normAutofit fontScale="90000"/>
          </a:bodyPr>
          <a:lstStyle/>
          <a:p>
            <a:r>
              <a:rPr lang="en-GB" b="1" dirty="0">
                <a:latin typeface="Times New Roman" panose="02020603050405020304" pitchFamily="18" charset="0"/>
                <a:cs typeface="Times New Roman" panose="02020603050405020304" pitchFamily="18" charset="0"/>
              </a:rPr>
              <a:t>10. </a:t>
            </a:r>
            <a:r>
              <a:rPr lang="ro-RO" b="1" dirty="0" smtClean="0">
                <a:latin typeface="Times New Roman" panose="02020603050405020304" pitchFamily="18" charset="0"/>
                <a:cs typeface="Times New Roman" panose="02020603050405020304" pitchFamily="18" charset="0"/>
              </a:rPr>
              <a:t>Luarea în calcul a unui (nou) hobby</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495832" y="4868214"/>
            <a:ext cx="11200335" cy="1674254"/>
          </a:xfrm>
        </p:spPr>
        <p:txBody>
          <a:bodyPr>
            <a:noAutofit/>
          </a:bodyPr>
          <a:lstStyle/>
          <a:p>
            <a:pPr>
              <a:lnSpc>
                <a:spcPct val="120000"/>
              </a:lnSpc>
            </a:pPr>
            <a:r>
              <a:rPr lang="ro-RO" sz="2400" dirty="0" smtClean="0">
                <a:latin typeface="Times New Roman" panose="02020603050405020304" pitchFamily="18" charset="0"/>
                <a:cs typeface="Times New Roman" panose="02020603050405020304" pitchFamily="18" charset="0"/>
              </a:rPr>
              <a:t>Uneori volumul de muncă și agitația elevilor vă poate afecta în mod negativ implicarea în activitatea didactică.</a:t>
            </a:r>
            <a:r>
              <a:rPr lang="ro-RO" sz="2400" dirty="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Destinderea/relaxarea/plăcerea pe care v-o aduce practicarea unui hobby vor produce efecte pozitive asupra capacității de muncă.</a:t>
            </a:r>
          </a:p>
        </p:txBody>
      </p:sp>
      <p:pic>
        <p:nvPicPr>
          <p:cNvPr id="11266" name="Picture 2" descr="SusijÄs vaizdas">
            <a:extLst>
              <a:ext uri="{FF2B5EF4-FFF2-40B4-BE49-F238E27FC236}">
                <a16:creationId xmlns:a16="http://schemas.microsoft.com/office/drawing/2014/main" xmlns="" id="{5C2ABAF8-4CD3-42EA-AFC3-A4FD99991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820" y="155575"/>
            <a:ext cx="5872765" cy="4712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5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4444690" cy="1473300"/>
          </a:xfrm>
        </p:spPr>
        <p:txBody>
          <a:bodyPr>
            <a:normAutofit/>
          </a:bodyPr>
          <a:lstStyle/>
          <a:p>
            <a:r>
              <a:rPr lang="en-GB" b="1" dirty="0">
                <a:latin typeface="Times New Roman" panose="02020603050405020304" pitchFamily="18" charset="0"/>
                <a:cs typeface="Times New Roman" panose="02020603050405020304" pitchFamily="18" charset="0"/>
              </a:rPr>
              <a:t>11. </a:t>
            </a:r>
            <a:r>
              <a:rPr lang="ro-RO" b="1" dirty="0" smtClean="0">
                <a:latin typeface="Times New Roman" panose="02020603050405020304" pitchFamily="18" charset="0"/>
                <a:cs typeface="Times New Roman" panose="02020603050405020304" pitchFamily="18" charset="0"/>
              </a:rPr>
              <a:t>Munca în echipă cu colegii</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495832" y="5732479"/>
            <a:ext cx="11200335" cy="817563"/>
          </a:xfrm>
        </p:spPr>
        <p:txBody>
          <a:bodyPr>
            <a:noAutofit/>
          </a:bodyPr>
          <a:lstStyle/>
          <a:p>
            <a:pPr>
              <a:lnSpc>
                <a:spcPct val="120000"/>
              </a:lnSpc>
            </a:pPr>
            <a:r>
              <a:rPr lang="ro-RO" sz="2400" dirty="0" smtClean="0">
                <a:latin typeface="Times New Roman" panose="02020603050405020304" pitchFamily="18" charset="0"/>
                <a:cs typeface="Times New Roman" panose="02020603050405020304" pitchFamily="18" charset="0"/>
              </a:rPr>
              <a:t>Gândiți-vă să petreceți timp de calitate cu colegii de serviciu</a:t>
            </a:r>
            <a:r>
              <a:rPr lang="en-GB" sz="2400" dirty="0" smtClean="0">
                <a:latin typeface="Times New Roman" panose="02020603050405020304" pitchFamily="18" charset="0"/>
                <a:cs typeface="Times New Roman" panose="02020603050405020304" pitchFamily="18" charset="0"/>
              </a:rPr>
              <a:t>.</a:t>
            </a:r>
            <a:r>
              <a:rPr lang="ro-RO" sz="2400" dirty="0" smtClean="0">
                <a:latin typeface="Times New Roman" panose="02020603050405020304" pitchFamily="18" charset="0"/>
                <a:cs typeface="Times New Roman" panose="02020603050405020304" pitchFamily="18" charset="0"/>
              </a:rPr>
              <a:t> Cereți-le să împărtășească cu voi viziunea lor despre cum ați putea îmbunătăți metodele de predare.</a:t>
            </a:r>
            <a:endParaRPr lang="en-GB" sz="2400" dirty="0">
              <a:latin typeface="Times New Roman" panose="02020603050405020304" pitchFamily="18" charset="0"/>
              <a:cs typeface="Times New Roman" panose="02020603050405020304" pitchFamily="18" charset="0"/>
            </a:endParaRPr>
          </a:p>
        </p:txBody>
      </p:sp>
      <p:pic>
        <p:nvPicPr>
          <p:cNvPr id="12290" name="Picture 2" descr="Vaizdo rezultatas pagal uÅ¾klausÄ âteAMWORKâ">
            <a:extLst>
              <a:ext uri="{FF2B5EF4-FFF2-40B4-BE49-F238E27FC236}">
                <a16:creationId xmlns:a16="http://schemas.microsoft.com/office/drawing/2014/main" xmlns="" id="{455B5A6A-11D6-438C-A424-3CEE5629E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276159"/>
            <a:ext cx="5659026" cy="5384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51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4444690" cy="1473300"/>
          </a:xfrm>
        </p:spPr>
        <p:txBody>
          <a:bodyPr>
            <a:normAutofit fontScale="90000"/>
          </a:bodyPr>
          <a:lstStyle/>
          <a:p>
            <a:r>
              <a:rPr lang="en-GB" b="1" dirty="0">
                <a:latin typeface="Times New Roman" panose="02020603050405020304" pitchFamily="18" charset="0"/>
                <a:cs typeface="Times New Roman" panose="02020603050405020304" pitchFamily="18" charset="0"/>
              </a:rPr>
              <a:t>12. </a:t>
            </a:r>
            <a:r>
              <a:rPr lang="en-GB" b="1" dirty="0" smtClean="0">
                <a:latin typeface="Times New Roman" panose="02020603050405020304" pitchFamily="18" charset="0"/>
                <a:cs typeface="Times New Roman" panose="02020603050405020304" pitchFamily="18" charset="0"/>
              </a:rPr>
              <a:t>Puzzle</a:t>
            </a:r>
            <a:r>
              <a:rPr lang="ro-RO" b="1" dirty="0" smtClean="0">
                <a:latin typeface="Times New Roman" panose="02020603050405020304" pitchFamily="18" charset="0"/>
                <a:cs typeface="Times New Roman" panose="02020603050405020304" pitchFamily="18" charset="0"/>
              </a:rPr>
              <a:t>-urile, rebusurile și jocurile</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624621" y="4842457"/>
            <a:ext cx="11200335" cy="1558344"/>
          </a:xfrm>
        </p:spPr>
        <p:txBody>
          <a:bodyPr>
            <a:noAutofit/>
          </a:bodyPr>
          <a:lstStyle/>
          <a:p>
            <a:pPr>
              <a:lnSpc>
                <a:spcPct val="120000"/>
              </a:lnSpc>
            </a:pPr>
            <a:r>
              <a:rPr lang="ro-RO" sz="2400" dirty="0" smtClean="0">
                <a:latin typeface="Times New Roman" panose="02020603050405020304" pitchFamily="18" charset="0"/>
                <a:cs typeface="Times New Roman" panose="02020603050405020304" pitchFamily="18" charset="0"/>
              </a:rPr>
              <a:t>Învățarea este mai plăcută și distractivă atunci când puzzle-urile și jocurile fac parte din lecție.</a:t>
            </a:r>
            <a:r>
              <a:rPr lang="en-GB" sz="240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a:lnSpc>
                <a:spcPct val="120000"/>
              </a:lnSpc>
            </a:pPr>
            <a:r>
              <a:rPr lang="ro-RO" sz="2400" dirty="0" smtClean="0">
                <a:latin typeface="Times New Roman" panose="02020603050405020304" pitchFamily="18" charset="0"/>
                <a:cs typeface="Times New Roman" panose="02020603050405020304" pitchFamily="18" charset="0"/>
              </a:rPr>
              <a:t>Acestea ajută copiii să gândească creativ și să înfrunte provocările.</a:t>
            </a:r>
            <a:endParaRPr lang="en-GB" sz="2400" dirty="0">
              <a:latin typeface="Times New Roman" panose="02020603050405020304" pitchFamily="18" charset="0"/>
              <a:cs typeface="Times New Roman" panose="02020603050405020304" pitchFamily="18" charset="0"/>
            </a:endParaRPr>
          </a:p>
        </p:txBody>
      </p:sp>
      <p:pic>
        <p:nvPicPr>
          <p:cNvPr id="13314" name="Picture 2" descr="Vaizdo rezultatas pagal uÅ¾klausÄ âPuzzles and Games EDUCATIONâ">
            <a:extLst>
              <a:ext uri="{FF2B5EF4-FFF2-40B4-BE49-F238E27FC236}">
                <a16:creationId xmlns:a16="http://schemas.microsoft.com/office/drawing/2014/main" xmlns="" id="{0FD97938-1901-4651-9A25-46CF0C151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307958"/>
            <a:ext cx="5503862" cy="4534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79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4444690" cy="1473300"/>
          </a:xfrm>
        </p:spPr>
        <p:txBody>
          <a:bodyPr>
            <a:normAutofit fontScale="90000"/>
          </a:bodyPr>
          <a:lstStyle/>
          <a:p>
            <a:r>
              <a:rPr lang="en-GB" b="1" dirty="0">
                <a:latin typeface="Times New Roman" panose="02020603050405020304" pitchFamily="18" charset="0"/>
                <a:cs typeface="Times New Roman" panose="02020603050405020304" pitchFamily="18" charset="0"/>
              </a:rPr>
              <a:t>13. </a:t>
            </a:r>
            <a:r>
              <a:rPr lang="ro-RO" b="1" dirty="0" smtClean="0">
                <a:latin typeface="Times New Roman" panose="02020603050405020304" pitchFamily="18" charset="0"/>
                <a:cs typeface="Times New Roman" panose="02020603050405020304" pitchFamily="18" charset="0"/>
              </a:rPr>
              <a:t>Inițiază cluburi/grupuri școlare</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368832" y="4639830"/>
            <a:ext cx="11200335" cy="1666188"/>
          </a:xfrm>
        </p:spPr>
        <p:txBody>
          <a:bodyPr>
            <a:noAutofit/>
          </a:bodyPr>
          <a:lstStyle/>
          <a:p>
            <a:pPr>
              <a:lnSpc>
                <a:spcPct val="100000"/>
              </a:lnSpc>
            </a:pPr>
            <a:r>
              <a:rPr lang="ro-RO" sz="2400" dirty="0" smtClean="0">
                <a:latin typeface="Times New Roman" panose="02020603050405020304" pitchFamily="18" charset="0"/>
                <a:cs typeface="Times New Roman" panose="02020603050405020304" pitchFamily="18" charset="0"/>
              </a:rPr>
              <a:t>Să fii profesor înseamnă să nu ai suficient timp să studiezi subiecte interesante, care te pasionează.</a:t>
            </a:r>
            <a:r>
              <a:rPr lang="ro-RO" sz="2400" dirty="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Poți să-ți împărtășești părerile și să înveți mai mult de la alții când faci parte din cluburi/grupuri de școală.</a:t>
            </a:r>
          </a:p>
          <a:p>
            <a:pPr>
              <a:lnSpc>
                <a:spcPct val="100000"/>
              </a:lnSpc>
            </a:pPr>
            <a:r>
              <a:rPr lang="ro-RO" sz="2400" dirty="0" smtClean="0">
                <a:latin typeface="Times New Roman" panose="02020603050405020304" pitchFamily="18" charset="0"/>
                <a:cs typeface="Times New Roman" panose="02020603050405020304" pitchFamily="18" charset="0"/>
              </a:rPr>
              <a:t>Același lucru este valabil și pentru elevii voștri.</a:t>
            </a:r>
            <a:endParaRPr lang="en-GB" sz="2400" dirty="0">
              <a:latin typeface="Times New Roman" panose="02020603050405020304" pitchFamily="18" charset="0"/>
              <a:cs typeface="Times New Roman" panose="02020603050405020304" pitchFamily="18" charset="0"/>
            </a:endParaRPr>
          </a:p>
        </p:txBody>
      </p:sp>
      <p:pic>
        <p:nvPicPr>
          <p:cNvPr id="14338" name="Picture 2" descr="Vaizdo rezultatas pagal uÅ¾klausÄ âSchool Clubs or Groupsâ">
            <a:extLst>
              <a:ext uri="{FF2B5EF4-FFF2-40B4-BE49-F238E27FC236}">
                <a16:creationId xmlns:a16="http://schemas.microsoft.com/office/drawing/2014/main" xmlns="" id="{93DED74E-ED26-4C87-9E33-3C8ECAC27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952" y="716932"/>
            <a:ext cx="5890237" cy="392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98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4444690" cy="1473300"/>
          </a:xfrm>
        </p:spPr>
        <p:txBody>
          <a:bodyPr>
            <a:normAutofit fontScale="90000"/>
          </a:bodyPr>
          <a:lstStyle/>
          <a:p>
            <a:r>
              <a:rPr lang="en-GB" b="1" dirty="0">
                <a:latin typeface="Times New Roman" panose="02020603050405020304" pitchFamily="18" charset="0"/>
                <a:cs typeface="Times New Roman" panose="02020603050405020304" pitchFamily="18" charset="0"/>
              </a:rPr>
              <a:t>14. </a:t>
            </a:r>
            <a:r>
              <a:rPr lang="ro-RO" b="1" dirty="0" smtClean="0">
                <a:latin typeface="Times New Roman" panose="02020603050405020304" pitchFamily="18" charset="0"/>
                <a:cs typeface="Times New Roman" panose="02020603050405020304" pitchFamily="18" charset="0"/>
              </a:rPr>
              <a:t>Începe să citești cărți despre creativitate</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381711" y="4270971"/>
            <a:ext cx="11200335" cy="2168465"/>
          </a:xfrm>
        </p:spPr>
        <p:txBody>
          <a:bodyPr>
            <a:noAutofit/>
          </a:bodyPr>
          <a:lstStyle/>
          <a:p>
            <a:pPr>
              <a:lnSpc>
                <a:spcPct val="100000"/>
              </a:lnSpc>
            </a:pPr>
            <a:r>
              <a:rPr lang="ro-RO" sz="2400" dirty="0" smtClean="0">
                <a:latin typeface="Times New Roman" panose="02020603050405020304" pitchFamily="18" charset="0"/>
                <a:cs typeface="Times New Roman" panose="02020603050405020304" pitchFamily="18" charset="0"/>
              </a:rPr>
              <a:t>Pentru a fi un profesor creativ trebuie să faci niște cercetări depre idei și tehnici creative.</a:t>
            </a:r>
            <a:endParaRPr lang="en-GB" sz="2400" dirty="0">
              <a:latin typeface="Times New Roman" panose="02020603050405020304" pitchFamily="18" charset="0"/>
              <a:cs typeface="Times New Roman" panose="02020603050405020304" pitchFamily="18" charset="0"/>
            </a:endParaRPr>
          </a:p>
          <a:p>
            <a:pPr>
              <a:lnSpc>
                <a:spcPct val="100000"/>
              </a:lnSpc>
            </a:pPr>
            <a:r>
              <a:rPr lang="ro-RO" sz="2400" dirty="0" smtClean="0">
                <a:latin typeface="Times New Roman" panose="02020603050405020304" pitchFamily="18" charset="0"/>
                <a:cs typeface="Times New Roman" panose="02020603050405020304" pitchFamily="18" charset="0"/>
              </a:rPr>
              <a:t>Există foarte multe cărți  scrise pe acest subiect. Alege câteva dintre cele mai bune și începe să înveți. Te vor ajuta foarte mult în dezvoltarea ta personală, dar și profesională.</a:t>
            </a:r>
          </a:p>
          <a:p>
            <a:pPr>
              <a:lnSpc>
                <a:spcPct val="100000"/>
              </a:lnSpc>
            </a:pPr>
            <a:r>
              <a:rPr lang="ro-RO" sz="2400" dirty="0" smtClean="0">
                <a:latin typeface="Times New Roman" panose="02020603050405020304" pitchFamily="18" charset="0"/>
                <a:cs typeface="Times New Roman" panose="02020603050405020304" pitchFamily="18" charset="0"/>
              </a:rPr>
              <a:t>Pentru a putea să predai creativ, trebuie, în primul rând, să-ți dezvolți tu această latură.</a:t>
            </a:r>
            <a:endParaRPr lang="en-GB" sz="2400" dirty="0">
              <a:latin typeface="Times New Roman" panose="02020603050405020304" pitchFamily="18" charset="0"/>
              <a:cs typeface="Times New Roman" panose="02020603050405020304" pitchFamily="18" charset="0"/>
            </a:endParaRPr>
          </a:p>
          <a:p>
            <a:pPr>
              <a:lnSpc>
                <a:spcPct val="100000"/>
              </a:lnSpc>
            </a:pPr>
            <a:r>
              <a:rPr lang="en-US" sz="2400" dirty="0">
                <a:hlinkClick r:id="rId2"/>
              </a:rPr>
              <a:t>https://shellshockuk.com/best-books-on-creativity/</a:t>
            </a:r>
            <a:endParaRPr lang="en-GB" sz="2400" dirty="0">
              <a:latin typeface="Times New Roman" panose="02020603050405020304" pitchFamily="18" charset="0"/>
              <a:cs typeface="Times New Roman" panose="02020603050405020304" pitchFamily="18" charset="0"/>
            </a:endParaRPr>
          </a:p>
        </p:txBody>
      </p:sp>
      <p:pic>
        <p:nvPicPr>
          <p:cNvPr id="15362" name="Picture 2" descr="Vaizdo rezultatas pagal uÅ¾klausÄ âbooks on creativityâ">
            <a:hlinkClick r:id="rId3"/>
            <a:extLst>
              <a:ext uri="{FF2B5EF4-FFF2-40B4-BE49-F238E27FC236}">
                <a16:creationId xmlns:a16="http://schemas.microsoft.com/office/drawing/2014/main" xmlns="" id="{E5276C71-E4BB-43D4-9167-A74B37D3A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817" y="169562"/>
            <a:ext cx="6690336" cy="43171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Shape 175">
            <a:hlinkClick r:id="rId3"/>
            <a:extLst>
              <a:ext uri="{FF2B5EF4-FFF2-40B4-BE49-F238E27FC236}">
                <a16:creationId xmlns:a16="http://schemas.microsoft.com/office/drawing/2014/main" xmlns="" id="{B9D5FAA6-095E-4CB7-A73D-D4D08F08B78C}"/>
              </a:ext>
            </a:extLst>
          </p:cNvPr>
          <p:cNvPicPr preferRelativeResize="0"/>
          <p:nvPr/>
        </p:nvPicPr>
        <p:blipFill>
          <a:blip r:embed="rId5">
            <a:alphaModFix/>
          </a:blip>
          <a:stretch>
            <a:fillRect/>
          </a:stretch>
        </p:blipFill>
        <p:spPr>
          <a:xfrm>
            <a:off x="3959062" y="1718532"/>
            <a:ext cx="1219200" cy="1219200"/>
          </a:xfrm>
          <a:prstGeom prst="rect">
            <a:avLst/>
          </a:prstGeom>
          <a:noFill/>
          <a:ln>
            <a:noFill/>
          </a:ln>
        </p:spPr>
      </p:pic>
    </p:spTree>
    <p:extLst>
      <p:ext uri="{BB962C8B-B14F-4D97-AF65-F5344CB8AC3E}">
        <p14:creationId xmlns:p14="http://schemas.microsoft.com/office/powerpoint/2010/main" val="403644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4444690" cy="1473300"/>
          </a:xfrm>
        </p:spPr>
        <p:txBody>
          <a:bodyPr>
            <a:normAutofit fontScale="90000"/>
          </a:bodyPr>
          <a:lstStyle/>
          <a:p>
            <a:r>
              <a:rPr lang="en-GB" b="1" dirty="0">
                <a:latin typeface="Times New Roman" panose="02020603050405020304" pitchFamily="18" charset="0"/>
                <a:cs typeface="Times New Roman" panose="02020603050405020304" pitchFamily="18" charset="0"/>
              </a:rPr>
              <a:t>15. </a:t>
            </a:r>
            <a:r>
              <a:rPr lang="ro-RO" b="1" dirty="0" smtClean="0">
                <a:latin typeface="Times New Roman" panose="02020603050405020304" pitchFamily="18" charset="0"/>
                <a:cs typeface="Times New Roman" panose="02020603050405020304" pitchFamily="18" charset="0"/>
              </a:rPr>
              <a:t>Iubește ceea ce faci/fă ceea ce iubești</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368832" y="4914916"/>
            <a:ext cx="11200335" cy="1576036"/>
          </a:xfrm>
        </p:spPr>
        <p:txBody>
          <a:bodyPr>
            <a:noAutofit/>
          </a:bodyPr>
          <a:lstStyle/>
          <a:p>
            <a:pPr>
              <a:lnSpc>
                <a:spcPct val="100000"/>
              </a:lnSpc>
            </a:pPr>
            <a:r>
              <a:rPr lang="ro-RO" sz="2400" dirty="0" smtClean="0">
                <a:latin typeface="Times New Roman" panose="02020603050405020304" pitchFamily="18" charset="0"/>
                <a:cs typeface="Times New Roman" panose="02020603050405020304" pitchFamily="18" charset="0"/>
              </a:rPr>
              <a:t>Poți să dai ce ai mai bun doar dacă iubești cu adevărat ceea ce faci.</a:t>
            </a:r>
            <a:endParaRPr lang="en-GB" sz="2400" dirty="0">
              <a:latin typeface="Times New Roman" panose="02020603050405020304" pitchFamily="18" charset="0"/>
              <a:cs typeface="Times New Roman" panose="02020603050405020304" pitchFamily="18" charset="0"/>
            </a:endParaRPr>
          </a:p>
          <a:p>
            <a:pPr>
              <a:lnSpc>
                <a:spcPct val="100000"/>
              </a:lnSpc>
            </a:pPr>
            <a:r>
              <a:rPr lang="ro-RO" sz="2400" dirty="0" smtClean="0">
                <a:latin typeface="Times New Roman" panose="02020603050405020304" pitchFamily="18" charset="0"/>
                <a:cs typeface="Times New Roman" panose="02020603050405020304" pitchFamily="18" charset="0"/>
              </a:rPr>
              <a:t>Când îți plac copiii și îți place meseria ta ești mai puțin stresat și asta îți permite să fii mai creativ și mai inspirat.</a:t>
            </a:r>
            <a:endParaRPr lang="en-GB" sz="2400" dirty="0">
              <a:latin typeface="Times New Roman" panose="02020603050405020304" pitchFamily="18" charset="0"/>
              <a:cs typeface="Times New Roman" panose="02020603050405020304" pitchFamily="18" charset="0"/>
            </a:endParaRPr>
          </a:p>
        </p:txBody>
      </p:sp>
      <p:pic>
        <p:nvPicPr>
          <p:cNvPr id="8" name="Picture 7" descr="Love-What-You-Do-innovative-ideas">
            <a:hlinkClick r:id="rId2"/>
            <a:extLst>
              <a:ext uri="{FF2B5EF4-FFF2-40B4-BE49-F238E27FC236}">
                <a16:creationId xmlns:a16="http://schemas.microsoft.com/office/drawing/2014/main" xmlns="" id="{1A301124-8294-4A7C-9F46-6E17B7FEB4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696" y="278114"/>
            <a:ext cx="6381442" cy="4636802"/>
          </a:xfrm>
          <a:prstGeom prst="rect">
            <a:avLst/>
          </a:prstGeom>
          <a:ln>
            <a:noFill/>
          </a:ln>
          <a:effectLst>
            <a:softEdge rad="112500"/>
          </a:effectLst>
        </p:spPr>
      </p:pic>
    </p:spTree>
    <p:extLst>
      <p:ext uri="{BB962C8B-B14F-4D97-AF65-F5344CB8AC3E}">
        <p14:creationId xmlns:p14="http://schemas.microsoft.com/office/powerpoint/2010/main" val="157885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xmlns="" id="{2CD96C6F-6AFF-45B4-A05F-0FDD9ACBC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956" y="95781"/>
            <a:ext cx="9347540" cy="654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7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4444690" cy="1473300"/>
          </a:xfrm>
        </p:spPr>
        <p:txBody>
          <a:bodyPr>
            <a:normAutofit fontScale="90000"/>
          </a:bodyPr>
          <a:lstStyle/>
          <a:p>
            <a:r>
              <a:rPr lang="en-GB" b="1" dirty="0">
                <a:latin typeface="Times New Roman" panose="02020603050405020304" pitchFamily="18" charset="0"/>
                <a:cs typeface="Times New Roman" panose="02020603050405020304" pitchFamily="18" charset="0"/>
              </a:rPr>
              <a:t>16. </a:t>
            </a:r>
            <a:r>
              <a:rPr lang="en-GB" b="1" dirty="0" smtClean="0">
                <a:latin typeface="Times New Roman" panose="02020603050405020304" pitchFamily="18" charset="0"/>
                <a:cs typeface="Times New Roman" panose="02020603050405020304" pitchFamily="18" charset="0"/>
              </a:rPr>
              <a:t>Introduce</a:t>
            </a:r>
            <a:r>
              <a:rPr lang="ro-RO" b="1" dirty="0" smtClean="0">
                <a:latin typeface="Times New Roman" panose="02020603050405020304" pitchFamily="18" charset="0"/>
                <a:cs typeface="Times New Roman" panose="02020603050405020304" pitchFamily="18" charset="0"/>
              </a:rPr>
              <a:t>ți</a:t>
            </a:r>
            <a:r>
              <a:rPr lang="en-GB" b="1" dirty="0" smtClean="0">
                <a:latin typeface="Times New Roman" panose="02020603050405020304" pitchFamily="18" charset="0"/>
                <a:cs typeface="Times New Roman" panose="02020603050405020304" pitchFamily="18" charset="0"/>
              </a:rPr>
              <a:t> </a:t>
            </a:r>
            <a:r>
              <a:rPr lang="ro-RO" b="1" dirty="0" smtClean="0">
                <a:latin typeface="Times New Roman" panose="02020603050405020304" pitchFamily="18" charset="0"/>
                <a:cs typeface="Times New Roman" panose="02020603050405020304" pitchFamily="18" charset="0"/>
              </a:rPr>
              <a:t>lecțiile ca pe niște povești</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368832" y="4914916"/>
            <a:ext cx="11200335" cy="1679067"/>
          </a:xfrm>
        </p:spPr>
        <p:txBody>
          <a:bodyPr>
            <a:noAutofit/>
          </a:bodyPr>
          <a:lstStyle/>
          <a:p>
            <a:pPr>
              <a:lnSpc>
                <a:spcPct val="100000"/>
              </a:lnSpc>
            </a:pPr>
            <a:r>
              <a:rPr lang="ro-RO" sz="2400" dirty="0" smtClean="0">
                <a:latin typeface="Times New Roman" panose="02020603050405020304" pitchFamily="18" charset="0"/>
                <a:cs typeface="Times New Roman" panose="02020603050405020304" pitchFamily="18" charset="0"/>
              </a:rPr>
              <a:t>Conținuturile de predare/învățare vor deveni mult mai interesante dacă le introduceți ca pe niște povești.</a:t>
            </a:r>
            <a:r>
              <a:rPr lang="en-GB" sz="240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a:lnSpc>
                <a:spcPct val="100000"/>
              </a:lnSpc>
            </a:pPr>
            <a:r>
              <a:rPr lang="ro-RO" sz="2400" dirty="0" smtClean="0">
                <a:latin typeface="Times New Roman" panose="02020603050405020304" pitchFamily="18" charset="0"/>
                <a:cs typeface="Times New Roman" panose="02020603050405020304" pitchFamily="18" charset="0"/>
              </a:rPr>
              <a:t>Atunci când ești un profesor creativ, chiar și lecția de matematică poate fi corelată cu o poveste.</a:t>
            </a:r>
            <a:endParaRPr lang="en-GB" sz="2400" dirty="0">
              <a:latin typeface="Times New Roman" panose="02020603050405020304" pitchFamily="18" charset="0"/>
              <a:cs typeface="Times New Roman" panose="02020603050405020304" pitchFamily="18" charset="0"/>
            </a:endParaRPr>
          </a:p>
        </p:txBody>
      </p:sp>
      <p:pic>
        <p:nvPicPr>
          <p:cNvPr id="8" name="Picture 7" descr="Introduce-Lessons-Like-a-Story-innovative-ideas">
            <a:hlinkClick r:id="rId2"/>
            <a:extLst>
              <a:ext uri="{FF2B5EF4-FFF2-40B4-BE49-F238E27FC236}">
                <a16:creationId xmlns:a16="http://schemas.microsoft.com/office/drawing/2014/main" xmlns="" id="{3776FB20-4139-419C-AF88-FBA80D6085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60758" y="404261"/>
            <a:ext cx="5958037" cy="4177363"/>
          </a:xfrm>
          <a:prstGeom prst="rect">
            <a:avLst/>
          </a:prstGeom>
          <a:noFill/>
          <a:ln>
            <a:noFill/>
          </a:ln>
        </p:spPr>
      </p:pic>
    </p:spTree>
    <p:extLst>
      <p:ext uri="{BB962C8B-B14F-4D97-AF65-F5344CB8AC3E}">
        <p14:creationId xmlns:p14="http://schemas.microsoft.com/office/powerpoint/2010/main" val="65885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nomalija.lt/wp-content/uploads/2016/02/visata-gyva.jpg">
            <a:extLst>
              <a:ext uri="{FF2B5EF4-FFF2-40B4-BE49-F238E27FC236}">
                <a16:creationId xmlns:a16="http://schemas.microsoft.com/office/drawing/2014/main" xmlns="" id="{5C518FFE-EBE7-4EB4-9A3A-33534544A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90" y="190481"/>
            <a:ext cx="9800822" cy="65156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A571EA5-C6A7-438B-80D0-7D324C849095}"/>
              </a:ext>
            </a:extLst>
          </p:cNvPr>
          <p:cNvSpPr/>
          <p:nvPr/>
        </p:nvSpPr>
        <p:spPr>
          <a:xfrm>
            <a:off x="1232374" y="5407522"/>
            <a:ext cx="9302547" cy="738664"/>
          </a:xfrm>
          <a:prstGeom prst="rect">
            <a:avLst/>
          </a:prstGeom>
        </p:spPr>
        <p:txBody>
          <a:bodyPr wrap="none">
            <a:spAutoFit/>
          </a:bodyPr>
          <a:lstStyle/>
          <a:p>
            <a:r>
              <a:rPr lang="en-GB" sz="4200" dirty="0">
                <a:solidFill>
                  <a:schemeClr val="bg1"/>
                </a:solidFill>
                <a:latin typeface="Times New Roman" panose="02020603050405020304" pitchFamily="18" charset="0"/>
                <a:cs typeface="Times New Roman" panose="02020603050405020304" pitchFamily="18" charset="0"/>
              </a:rPr>
              <a:t>Creativity creates something from nothing</a:t>
            </a:r>
          </a:p>
        </p:txBody>
      </p:sp>
    </p:spTree>
    <p:extLst>
      <p:ext uri="{BB962C8B-B14F-4D97-AF65-F5344CB8AC3E}">
        <p14:creationId xmlns:p14="http://schemas.microsoft.com/office/powerpoint/2010/main" val="2773589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2" name="Picture 4" descr="Vaizdo rezultatas pagal uÅ¾klausÄ âpresentation onlineâ"/>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5394" y="5129673"/>
            <a:ext cx="2650606" cy="1409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ro-RO" sz="3600" b="1" dirty="0" smtClean="0">
                <a:solidFill>
                  <a:srgbClr val="7030A0"/>
                </a:solidFill>
                <a:latin typeface="Times New Roman" panose="02020603050405020304" pitchFamily="18" charset="0"/>
                <a:cs typeface="Times New Roman" panose="02020603050405020304" pitchFamily="18" charset="0"/>
              </a:rPr>
              <a:t>Instrumente web care dezvoltă creativitatea elevilor:</a:t>
            </a:r>
            <a:r>
              <a:rPr lang="en-US" sz="3600" b="1" dirty="0" smtClean="0">
                <a:solidFill>
                  <a:srgbClr val="7030A0"/>
                </a:solidFill>
                <a:latin typeface="Times New Roman" panose="02020603050405020304" pitchFamily="18" charset="0"/>
                <a:cs typeface="Times New Roman" panose="02020603050405020304" pitchFamily="18" charset="0"/>
              </a:rPr>
              <a:t> </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hlinkClick r:id="rId3"/>
              </a:rPr>
              <a:t>Adobe Spark</a:t>
            </a:r>
          </a:p>
          <a:p>
            <a:r>
              <a:rPr lang="en-US" dirty="0" err="1">
                <a:latin typeface="Times New Roman" panose="02020603050405020304" pitchFamily="18" charset="0"/>
                <a:cs typeface="Times New Roman" panose="02020603050405020304" pitchFamily="18" charset="0"/>
                <a:hlinkClick r:id="rId4"/>
              </a:rPr>
              <a:t>Visme</a:t>
            </a:r>
            <a:r>
              <a:rPr lang="en-US"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5"/>
              </a:rPr>
              <a:t>Haiku Deck</a:t>
            </a:r>
            <a:r>
              <a:rPr lang="en-US"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hlinkClick r:id="rId6"/>
              </a:rPr>
              <a:t>Pitcherific</a:t>
            </a:r>
            <a:r>
              <a:rPr lang="en-US" dirty="0">
                <a:latin typeface="Times New Roman" panose="02020603050405020304" pitchFamily="18" charset="0"/>
                <a:cs typeface="Times New Roman" panose="02020603050405020304" pitchFamily="18" charset="0"/>
              </a:rPr>
              <a:t> </a:t>
            </a:r>
            <a:endParaRPr lang="lt-LT"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hlinkClick r:id="rId7"/>
              </a:rPr>
              <a:t>Canva</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hlinkClick r:id="rId8"/>
              </a:rPr>
              <a:t>SlideCamp</a:t>
            </a:r>
            <a:r>
              <a:rPr lang="en-US"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hlinkClick r:id="rId9"/>
              </a:rPr>
              <a:t>Powtoon</a:t>
            </a:r>
            <a:r>
              <a:rPr lang="en-US"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hlinkClick r:id="rId10"/>
              </a:rPr>
              <a:t>VideoScribe</a:t>
            </a:r>
            <a:r>
              <a:rPr lang="en-US"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11"/>
              </a:rPr>
              <a:t>Prezi</a:t>
            </a:r>
            <a:r>
              <a:rPr lang="en-US" dirty="0">
                <a:latin typeface="Times New Roman" panose="02020603050405020304" pitchFamily="18" charset="0"/>
                <a:cs typeface="Times New Roman" panose="02020603050405020304" pitchFamily="18" charset="0"/>
              </a:rPr>
              <a:t> </a:t>
            </a:r>
          </a:p>
        </p:txBody>
      </p:sp>
      <p:sp>
        <p:nvSpPr>
          <p:cNvPr id="7" name="Content Placeholder 6"/>
          <p:cNvSpPr>
            <a:spLocks noGrp="1"/>
          </p:cNvSpPr>
          <p:nvPr>
            <p:ph sz="half" idx="2"/>
          </p:nvPr>
        </p:nvSpPr>
        <p:spPr>
          <a:xfrm>
            <a:off x="6096000" y="2302143"/>
            <a:ext cx="5181600" cy="4351338"/>
          </a:xfrm>
        </p:spPr>
        <p:txBody>
          <a:bodyPr>
            <a:normAutofit lnSpcReduction="10000"/>
          </a:bodyPr>
          <a:lstStyle/>
          <a:p>
            <a:r>
              <a:rPr lang="en-US" u="sng" dirty="0">
                <a:latin typeface="Times New Roman" panose="02020603050405020304" pitchFamily="18" charset="0"/>
                <a:cs typeface="Times New Roman" panose="02020603050405020304" pitchFamily="18" charset="0"/>
                <a:hlinkClick r:id="rId12"/>
              </a:rPr>
              <a:t>Book Creator </a:t>
            </a:r>
            <a:endParaRPr lang="lt-LT" u="sng" dirty="0">
              <a:latin typeface="Times New Roman" panose="02020603050405020304" pitchFamily="18" charset="0"/>
              <a:cs typeface="Times New Roman" panose="02020603050405020304" pitchFamily="18" charset="0"/>
              <a:hlinkClick r:id="rId12"/>
            </a:endParaRPr>
          </a:p>
          <a:p>
            <a:r>
              <a:rPr lang="lt-LT" u="sng" dirty="0">
                <a:latin typeface="Times New Roman" panose="02020603050405020304" pitchFamily="18" charset="0"/>
                <a:cs typeface="Times New Roman" panose="02020603050405020304" pitchFamily="18" charset="0"/>
                <a:hlinkClick r:id="rId13"/>
              </a:rPr>
              <a:t>Flip </a:t>
            </a:r>
            <a:r>
              <a:rPr lang="lt-LT" u="sng" dirty="0" err="1">
                <a:latin typeface="Times New Roman" panose="02020603050405020304" pitchFamily="18" charset="0"/>
                <a:cs typeface="Times New Roman" panose="02020603050405020304" pitchFamily="18" charset="0"/>
                <a:hlinkClick r:id="rId13"/>
              </a:rPr>
              <a:t>Builder</a:t>
            </a:r>
            <a:endParaRPr lang="lt-LT" u="sng" dirty="0">
              <a:latin typeface="Times New Roman" panose="02020603050405020304" pitchFamily="18" charset="0"/>
              <a:cs typeface="Times New Roman" panose="02020603050405020304" pitchFamily="18" charset="0"/>
              <a:hlinkClick r:id="rId12"/>
            </a:endParaRPr>
          </a:p>
          <a:p>
            <a:r>
              <a:rPr lang="en-US" dirty="0">
                <a:latin typeface="Times New Roman" panose="02020603050405020304" pitchFamily="18" charset="0"/>
                <a:cs typeface="Times New Roman" panose="02020603050405020304" pitchFamily="18" charset="0"/>
                <a:hlinkClick r:id="rId14"/>
              </a:rPr>
              <a:t>FlippingBook</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hlinkClick r:id="rId15"/>
              </a:rPr>
              <a:t>Issuu  </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hlinkClick r:id="rId16"/>
              </a:rPr>
              <a:t>Ebook</a:t>
            </a:r>
            <a:r>
              <a:rPr lang="en-US" dirty="0">
                <a:latin typeface="Times New Roman" panose="02020603050405020304" pitchFamily="18" charset="0"/>
                <a:cs typeface="Times New Roman" panose="02020603050405020304" pitchFamily="18" charset="0"/>
                <a:hlinkClick r:id="rId16"/>
              </a:rPr>
              <a:t> </a:t>
            </a:r>
            <a:r>
              <a:rPr lang="en-US" dirty="0" smtClean="0">
                <a:latin typeface="Times New Roman" panose="02020603050405020304" pitchFamily="18" charset="0"/>
                <a:cs typeface="Times New Roman" panose="02020603050405020304" pitchFamily="18" charset="0"/>
                <a:hlinkClick r:id="rId16"/>
              </a:rPr>
              <a:t>creator</a:t>
            </a:r>
            <a:endParaRPr lang="lt-LT" dirty="0">
              <a:latin typeface="Times New Roman" panose="02020603050405020304" pitchFamily="18" charset="0"/>
              <a:cs typeface="Times New Roman" panose="02020603050405020304" pitchFamily="18" charset="0"/>
            </a:endParaRPr>
          </a:p>
          <a:p>
            <a:pPr>
              <a:spcBef>
                <a:spcPts val="0"/>
              </a:spcBef>
              <a:buClr>
                <a:schemeClr val="dk1"/>
              </a:buClr>
              <a:buSzPts val="2800"/>
            </a:pPr>
            <a:r>
              <a:rPr lang="lt-LT" u="sng" dirty="0">
                <a:solidFill>
                  <a:schemeClr val="hlink"/>
                </a:solidFill>
                <a:latin typeface="Times New Roman"/>
                <a:ea typeface="Times New Roman"/>
                <a:cs typeface="Times New Roman"/>
                <a:sym typeface="Times New Roman"/>
                <a:hlinkClick r:id="rId17"/>
              </a:rPr>
              <a:t>Publish2</a:t>
            </a:r>
            <a:r>
              <a:rPr lang="lt-LT" dirty="0">
                <a:solidFill>
                  <a:schemeClr val="dk1"/>
                </a:solidFill>
                <a:latin typeface="Times New Roman"/>
                <a:ea typeface="Times New Roman"/>
                <a:cs typeface="Times New Roman"/>
                <a:sym typeface="Times New Roman"/>
              </a:rPr>
              <a:t> </a:t>
            </a:r>
          </a:p>
          <a:p>
            <a:pPr>
              <a:spcBef>
                <a:spcPts val="0"/>
              </a:spcBef>
              <a:buClr>
                <a:schemeClr val="dk1"/>
              </a:buClr>
              <a:buSzPts val="2800"/>
            </a:pPr>
            <a:r>
              <a:rPr lang="lt-LT" u="sng" dirty="0" err="1">
                <a:solidFill>
                  <a:schemeClr val="hlink"/>
                </a:solidFill>
                <a:latin typeface="Times New Roman"/>
                <a:ea typeface="Times New Roman"/>
                <a:cs typeface="Times New Roman"/>
                <a:sym typeface="Times New Roman"/>
                <a:hlinkClick r:id="rId18"/>
              </a:rPr>
              <a:t>Slinkset</a:t>
            </a:r>
            <a:r>
              <a:rPr lang="lt-LT" dirty="0">
                <a:solidFill>
                  <a:schemeClr val="dk1"/>
                </a:solidFill>
                <a:latin typeface="Times New Roman"/>
                <a:ea typeface="Times New Roman"/>
                <a:cs typeface="Times New Roman"/>
                <a:sym typeface="Times New Roman"/>
              </a:rPr>
              <a:t> </a:t>
            </a:r>
          </a:p>
          <a:p>
            <a:r>
              <a:rPr lang="lt-LT" dirty="0">
                <a:latin typeface="Times New Roman" panose="02020603050405020304" pitchFamily="18" charset="0"/>
                <a:cs typeface="Times New Roman" panose="02020603050405020304" pitchFamily="18" charset="0"/>
                <a:hlinkClick r:id="rId19"/>
              </a:rPr>
              <a:t>Google </a:t>
            </a:r>
            <a:r>
              <a:rPr lang="en-US" dirty="0">
                <a:latin typeface="Times New Roman" panose="02020603050405020304" pitchFamily="18" charset="0"/>
                <a:cs typeface="Times New Roman" panose="02020603050405020304" pitchFamily="18" charset="0"/>
                <a:hlinkClick r:id="rId19"/>
              </a:rPr>
              <a:t>cultural</a:t>
            </a:r>
            <a:r>
              <a:rPr lang="lt-LT" dirty="0">
                <a:latin typeface="Times New Roman" panose="02020603050405020304" pitchFamily="18" charset="0"/>
                <a:cs typeface="Times New Roman" panose="02020603050405020304" pitchFamily="18" charset="0"/>
                <a:hlinkClick r:id="rId19"/>
              </a:rPr>
              <a:t> institute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CF5C1D24-767F-4DFB-8EA2-9BB2EBC25467}" type="slidenum">
              <a:rPr lang="en-GB" altLang="lt-LT" smtClean="0">
                <a:latin typeface="Times New Roman" panose="02020603050405020304" pitchFamily="18" charset="0"/>
                <a:cs typeface="Times New Roman" panose="02020603050405020304" pitchFamily="18" charset="0"/>
              </a:rPr>
              <a:pPr>
                <a:defRPr/>
              </a:pPr>
              <a:t>22</a:t>
            </a:fld>
            <a:endParaRPr lang="en-GB" altLang="lt-LT">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4294967295"/>
          </p:nvPr>
        </p:nvSpPr>
        <p:spPr>
          <a:xfrm>
            <a:off x="416560" y="1278732"/>
            <a:ext cx="5157788" cy="823912"/>
          </a:xfrm>
        </p:spPr>
        <p:txBody>
          <a:bodyPr>
            <a:normAutofit/>
          </a:bodyPr>
          <a:lstStyle/>
          <a:p>
            <a:pPr marL="0" indent="0">
              <a:buNone/>
            </a:pPr>
            <a:r>
              <a:rPr lang="ro-RO" dirty="0" smtClean="0">
                <a:latin typeface="Times New Roman" panose="02020603050405020304" pitchFamily="18" charset="0"/>
                <a:cs typeface="Times New Roman" panose="02020603050405020304" pitchFamily="18" charset="0"/>
              </a:rPr>
              <a:t>Prezentări interactive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4294967295"/>
          </p:nvPr>
        </p:nvSpPr>
        <p:spPr>
          <a:xfrm>
            <a:off x="5264482" y="1278732"/>
            <a:ext cx="5183187" cy="823912"/>
          </a:xfrm>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I</a:t>
            </a:r>
            <a:r>
              <a:rPr lang="ro-RO" dirty="0" smtClean="0">
                <a:latin typeface="Times New Roman" panose="02020603050405020304" pitchFamily="18" charset="0"/>
                <a:cs typeface="Times New Roman" panose="02020603050405020304" pitchFamily="18" charset="0"/>
              </a:rPr>
              <a:t>nstrumente de realizare a cărților interactive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86370" name="Picture 2" descr="Vaizdo rezultatas pagal uÅ¾klausÄ âebookâ"/>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723174" y="2597626"/>
            <a:ext cx="201119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70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E4B99-2CF9-4889-BFB6-E4C36ED99802}"/>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Book Creator </a:t>
            </a:r>
          </a:p>
        </p:txBody>
      </p:sp>
      <p:sp>
        <p:nvSpPr>
          <p:cNvPr id="3" name="Content Placeholder 2">
            <a:extLst>
              <a:ext uri="{FF2B5EF4-FFF2-40B4-BE49-F238E27FC236}">
                <a16:creationId xmlns:a16="http://schemas.microsoft.com/office/drawing/2014/main" xmlns="" id="{BDE86A28-5BA3-40AA-BDC8-602C7660C66A}"/>
              </a:ext>
            </a:extLst>
          </p:cNvPr>
          <p:cNvSpPr>
            <a:spLocks noGrp="1"/>
          </p:cNvSpPr>
          <p:nvPr>
            <p:ph idx="1"/>
          </p:nvPr>
        </p:nvSpPr>
        <p:spPr>
          <a:xfrm>
            <a:off x="759854" y="1506828"/>
            <a:ext cx="10671219" cy="4734529"/>
          </a:xfrm>
        </p:spPr>
        <p:txBody>
          <a:bodyPr>
            <a:normAutofit/>
          </a:bodyPr>
          <a:lstStyle/>
          <a:p>
            <a:pPr marL="0" indent="0">
              <a:buNone/>
            </a:pPr>
            <a:r>
              <a:rPr lang="ro-RO" dirty="0" smtClean="0">
                <a:latin typeface="Times New Roman" panose="02020603050405020304" pitchFamily="18" charset="0"/>
                <a:cs typeface="Times New Roman" panose="02020603050405020304" pitchFamily="18" charset="0"/>
              </a:rPr>
              <a:t>Este un instrument simplu de a crea nemaipomenite cărți digitale.</a:t>
            </a:r>
          </a:p>
          <a:p>
            <a:pPr marL="0" indent="0">
              <a:buNone/>
            </a:pPr>
            <a:r>
              <a:rPr lang="ro-RO" dirty="0" smtClean="0">
                <a:latin typeface="Times New Roman" panose="02020603050405020304" pitchFamily="18" charset="0"/>
                <a:cs typeface="Times New Roman" panose="02020603050405020304" pitchFamily="18" charset="0"/>
              </a:rPr>
              <a:t>Creează propriile tale resurse de predare sau</a:t>
            </a:r>
            <a:r>
              <a:rPr lang="en-GB"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cere-le elevilor să preia această sarcină. Combină textul, imaginile, audio și video pentru a crea</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lvl="1"/>
            <a:r>
              <a:rPr lang="ro-RO" dirty="0" smtClean="0">
                <a:latin typeface="Times New Roman" panose="02020603050405020304" pitchFamily="18" charset="0"/>
                <a:cs typeface="Times New Roman" panose="02020603050405020304" pitchFamily="18" charset="0"/>
              </a:rPr>
              <a:t>Povești interactive</a:t>
            </a:r>
            <a:r>
              <a:rPr lang="en-GB"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pPr lvl="1"/>
            <a:r>
              <a:rPr lang="ro-RO" dirty="0" smtClean="0">
                <a:latin typeface="Times New Roman" panose="02020603050405020304" pitchFamily="18" charset="0"/>
                <a:cs typeface="Times New Roman" panose="02020603050405020304" pitchFamily="18" charset="0"/>
              </a:rPr>
              <a:t>Portofolii digitale</a:t>
            </a:r>
            <a:endParaRPr lang="en-GB" dirty="0">
              <a:latin typeface="Times New Roman" panose="02020603050405020304" pitchFamily="18" charset="0"/>
              <a:cs typeface="Times New Roman" panose="02020603050405020304" pitchFamily="18" charset="0"/>
            </a:endParaRPr>
          </a:p>
          <a:p>
            <a:pPr lvl="1"/>
            <a:r>
              <a:rPr lang="ro-RO" dirty="0" smtClean="0">
                <a:latin typeface="Times New Roman" panose="02020603050405020304" pitchFamily="18" charset="0"/>
                <a:cs typeface="Times New Roman" panose="02020603050405020304" pitchFamily="18" charset="0"/>
              </a:rPr>
              <a:t>Jurnale de cercetare</a:t>
            </a:r>
            <a:endParaRPr lang="en-GB" dirty="0">
              <a:latin typeface="Times New Roman" panose="02020603050405020304" pitchFamily="18" charset="0"/>
              <a:cs typeface="Times New Roman" panose="02020603050405020304" pitchFamily="18" charset="0"/>
            </a:endParaRPr>
          </a:p>
          <a:p>
            <a:pPr lvl="1"/>
            <a:r>
              <a:rPr lang="ro-RO" dirty="0" smtClean="0">
                <a:latin typeface="Times New Roman" panose="02020603050405020304" pitchFamily="18" charset="0"/>
                <a:cs typeface="Times New Roman" panose="02020603050405020304" pitchFamily="18" charset="0"/>
              </a:rPr>
              <a:t>Cărți de poezii</a:t>
            </a:r>
            <a:endParaRPr lang="en-GB" dirty="0">
              <a:latin typeface="Times New Roman" panose="02020603050405020304" pitchFamily="18" charset="0"/>
              <a:cs typeface="Times New Roman" panose="02020603050405020304" pitchFamily="18" charset="0"/>
            </a:endParaRPr>
          </a:p>
          <a:p>
            <a:pPr lvl="1"/>
            <a:r>
              <a:rPr lang="ro-RO" dirty="0" smtClean="0">
                <a:latin typeface="Times New Roman" panose="02020603050405020304" pitchFamily="18" charset="0"/>
                <a:cs typeface="Times New Roman" panose="02020603050405020304" pitchFamily="18" charset="0"/>
              </a:rPr>
              <a:t>Rapoarte științifice</a:t>
            </a:r>
            <a:endParaRPr lang="en-GB" dirty="0">
              <a:latin typeface="Times New Roman" panose="02020603050405020304" pitchFamily="18" charset="0"/>
              <a:cs typeface="Times New Roman" panose="02020603050405020304" pitchFamily="18" charset="0"/>
            </a:endParaRPr>
          </a:p>
          <a:p>
            <a:pPr lvl="1"/>
            <a:r>
              <a:rPr lang="ro-RO" dirty="0" smtClean="0">
                <a:latin typeface="Times New Roman" panose="02020603050405020304" pitchFamily="18" charset="0"/>
                <a:cs typeface="Times New Roman" panose="02020603050405020304" pitchFamily="18" charset="0"/>
              </a:rPr>
              <a:t>Manuale de instrucțiuni</a:t>
            </a:r>
            <a:endParaRPr lang="en-GB" dirty="0">
              <a:latin typeface="Times New Roman" panose="02020603050405020304" pitchFamily="18" charset="0"/>
              <a:cs typeface="Times New Roman" panose="02020603050405020304" pitchFamily="18" charset="0"/>
            </a:endParaRPr>
          </a:p>
          <a:p>
            <a:pPr lvl="1"/>
            <a:r>
              <a:rPr lang="en-GB" dirty="0" smtClean="0">
                <a:latin typeface="Times New Roman" panose="02020603050405020304" pitchFamily="18" charset="0"/>
                <a:cs typeface="Times New Roman" panose="02020603050405020304" pitchFamily="18" charset="0"/>
              </a:rPr>
              <a:t>C</a:t>
            </a:r>
            <a:r>
              <a:rPr lang="ro-RO" dirty="0" smtClean="0">
                <a:latin typeface="Times New Roman" panose="02020603050405020304" pitchFamily="18" charset="0"/>
                <a:cs typeface="Times New Roman" panose="02020603050405020304" pitchFamily="18" charset="0"/>
              </a:rPr>
              <a:t>ărți</a:t>
            </a:r>
            <a:r>
              <a:rPr lang="en-GB" dirty="0" smtClean="0">
                <a:latin typeface="Times New Roman" panose="02020603050405020304" pitchFamily="18" charset="0"/>
                <a:cs typeface="Times New Roman" panose="02020603050405020304" pitchFamily="18" charset="0"/>
              </a:rPr>
              <a:t>“</a:t>
            </a:r>
            <a:r>
              <a:rPr lang="ro-RO" dirty="0" smtClean="0">
                <a:latin typeface="Times New Roman" panose="02020603050405020304" pitchFamily="18" charset="0"/>
                <a:cs typeface="Times New Roman" panose="02020603050405020304" pitchFamily="18" charset="0"/>
              </a:rPr>
              <a:t>Despre mine</a:t>
            </a:r>
            <a:r>
              <a:rPr lang="en-US"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lvl="1"/>
            <a:r>
              <a:rPr lang="ro-RO" dirty="0" smtClean="0">
                <a:latin typeface="Times New Roman" panose="02020603050405020304" pitchFamily="18" charset="0"/>
                <a:cs typeface="Times New Roman" panose="02020603050405020304" pitchFamily="18" charset="0"/>
              </a:rPr>
              <a:t>Aventuri comice</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7170" name="Picture 2" descr="Book Creator app">
            <a:extLst>
              <a:ext uri="{FF2B5EF4-FFF2-40B4-BE49-F238E27FC236}">
                <a16:creationId xmlns:a16="http://schemas.microsoft.com/office/drawing/2014/main" xmlns="" id="{2F9259B8-7182-408C-AB68-22060656B1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952" y="3717032"/>
            <a:ext cx="4716016" cy="10177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EE0B7E4-A40D-49D9-8C71-162D94F1ED53}"/>
              </a:ext>
            </a:extLst>
          </p:cNvPr>
          <p:cNvSpPr/>
          <p:nvPr/>
        </p:nvSpPr>
        <p:spPr>
          <a:xfrm>
            <a:off x="6960097" y="3128503"/>
            <a:ext cx="3256661" cy="461665"/>
          </a:xfrm>
          <a:prstGeom prst="rect">
            <a:avLst/>
          </a:prstGeom>
        </p:spPr>
        <p:txBody>
          <a:bodyPr wrap="none">
            <a:spAutoFit/>
          </a:bodyPr>
          <a:lstStyle/>
          <a:p>
            <a:r>
              <a:rPr lang="en-GB" sz="2400" dirty="0">
                <a:latin typeface="Times New Roman" panose="02020603050405020304" pitchFamily="18" charset="0"/>
                <a:cs typeface="Times New Roman" panose="02020603050405020304" pitchFamily="18" charset="0"/>
                <a:hlinkClick r:id="rId3"/>
              </a:rPr>
              <a:t>https://bookcreator.com/</a:t>
            </a:r>
            <a:r>
              <a:rPr lang="en-GB"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0231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23BB47-BE9B-43DE-8EC6-3D9A2A85BE84}"/>
              </a:ext>
            </a:extLst>
          </p:cNvPr>
          <p:cNvSpPr>
            <a:spLocks noGrp="1"/>
          </p:cNvSpPr>
          <p:nvPr>
            <p:ph type="title"/>
          </p:nvPr>
        </p:nvSpPr>
        <p:spPr/>
        <p:txBody>
          <a:bodyPr/>
          <a:lstStyle/>
          <a:p>
            <a:r>
              <a:rPr lang="en-GB" dirty="0" err="1" smtClean="0">
                <a:latin typeface="Times New Roman" panose="02020603050405020304" pitchFamily="18" charset="0"/>
                <a:cs typeface="Times New Roman" panose="02020603050405020304" pitchFamily="18" charset="0"/>
              </a:rPr>
              <a:t>LearningApps</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D7625A6-7AC2-4742-BD61-58224C31E86A}"/>
              </a:ext>
            </a:extLst>
          </p:cNvPr>
          <p:cNvSpPr>
            <a:spLocks noGrp="1"/>
          </p:cNvSpPr>
          <p:nvPr>
            <p:ph idx="1"/>
          </p:nvPr>
        </p:nvSpPr>
        <p:spPr/>
        <p:txBody>
          <a:bodyPr>
            <a:normAutofit/>
          </a:bodyPr>
          <a:lstStyle/>
          <a:p>
            <a:pPr marL="0" indent="0">
              <a:buNone/>
            </a:pPr>
            <a:r>
              <a:rPr lang="ro-RO" dirty="0" smtClean="0">
                <a:latin typeface="Times New Roman" panose="02020603050405020304" pitchFamily="18" charset="0"/>
                <a:cs typeface="Times New Roman" panose="02020603050405020304" pitchFamily="18" charset="0"/>
              </a:rPr>
              <a:t>Este o aplicație </a:t>
            </a:r>
            <a:r>
              <a:rPr lang="en-GB"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w</a:t>
            </a:r>
            <a:r>
              <a:rPr lang="en-GB" dirty="0" err="1" smtClean="0">
                <a:latin typeface="Times New Roman" panose="02020603050405020304" pitchFamily="18" charset="0"/>
                <a:cs typeface="Times New Roman" panose="02020603050405020304" pitchFamily="18" charset="0"/>
              </a:rPr>
              <a:t>eb</a:t>
            </a: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care sprijină procesul de predare și învățare cu mici module interactive. Aceste module pot fi folosite direct în materialele de predat, dar și pentru studiul individual.</a:t>
            </a:r>
            <a:endParaRPr lang="lt-LT"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5623791D-DC71-4EF0-9BAE-F9E847805A25}"/>
              </a:ext>
            </a:extLst>
          </p:cNvPr>
          <p:cNvPicPr>
            <a:picLocks noChangeAspect="1"/>
          </p:cNvPicPr>
          <p:nvPr/>
        </p:nvPicPr>
        <p:blipFill>
          <a:blip r:embed="rId2"/>
          <a:stretch>
            <a:fillRect/>
          </a:stretch>
        </p:blipFill>
        <p:spPr>
          <a:xfrm>
            <a:off x="3560493" y="3239684"/>
            <a:ext cx="5057775" cy="1238250"/>
          </a:xfrm>
          <a:prstGeom prst="rect">
            <a:avLst/>
          </a:prstGeom>
        </p:spPr>
      </p:pic>
      <p:sp>
        <p:nvSpPr>
          <p:cNvPr id="5" name="Rectangle 4"/>
          <p:cNvSpPr/>
          <p:nvPr/>
        </p:nvSpPr>
        <p:spPr>
          <a:xfrm>
            <a:off x="1936149" y="5446621"/>
            <a:ext cx="8637557" cy="461665"/>
          </a:xfrm>
          <a:prstGeom prst="rect">
            <a:avLst/>
          </a:prstGeom>
        </p:spPr>
        <p:txBody>
          <a:bodyPr wrap="none">
            <a:spAutoFit/>
          </a:bodyPr>
          <a:lstStyle/>
          <a:p>
            <a:r>
              <a:rPr lang="ro-RO" sz="2400" dirty="0" smtClean="0">
                <a:latin typeface="Arial Rounded MT Bold" pitchFamily="34" charset="0"/>
                <a:hlinkClick r:id="rId3"/>
              </a:rPr>
              <a:t>În limba română găsiți la adresa: </a:t>
            </a:r>
            <a:r>
              <a:rPr lang="en-US" sz="2400" dirty="0" smtClean="0">
                <a:latin typeface="Arial Rounded MT Bold" pitchFamily="34" charset="0"/>
                <a:hlinkClick r:id="rId3"/>
              </a:rPr>
              <a:t>https</a:t>
            </a:r>
            <a:r>
              <a:rPr lang="en-US" sz="2400" dirty="0">
                <a:latin typeface="Arial Rounded MT Bold" pitchFamily="34" charset="0"/>
                <a:hlinkClick r:id="rId3"/>
              </a:rPr>
              <a:t>://iteach.ro/resurse</a:t>
            </a:r>
            <a:r>
              <a:rPr lang="en-US" dirty="0">
                <a:hlinkClick r:id="rId3"/>
              </a:rPr>
              <a:t>/</a:t>
            </a:r>
            <a:endParaRPr lang="en-US" dirty="0"/>
          </a:p>
        </p:txBody>
      </p:sp>
    </p:spTree>
    <p:extLst>
      <p:ext uri="{BB962C8B-B14F-4D97-AF65-F5344CB8AC3E}">
        <p14:creationId xmlns:p14="http://schemas.microsoft.com/office/powerpoint/2010/main" val="254272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0BC5EF9-5390-4C32-A119-2CECB6F5F833}"/>
              </a:ext>
            </a:extLst>
          </p:cNvPr>
          <p:cNvPicPr>
            <a:picLocks noChangeAspect="1"/>
          </p:cNvPicPr>
          <p:nvPr/>
        </p:nvPicPr>
        <p:blipFill>
          <a:blip r:embed="rId2"/>
          <a:stretch>
            <a:fillRect/>
          </a:stretch>
        </p:blipFill>
        <p:spPr>
          <a:xfrm>
            <a:off x="1081825" y="115910"/>
            <a:ext cx="10226333" cy="6500334"/>
          </a:xfrm>
          <a:prstGeom prst="rect">
            <a:avLst/>
          </a:prstGeom>
        </p:spPr>
      </p:pic>
    </p:spTree>
    <p:extLst>
      <p:ext uri="{BB962C8B-B14F-4D97-AF65-F5344CB8AC3E}">
        <p14:creationId xmlns:p14="http://schemas.microsoft.com/office/powerpoint/2010/main" val="2501292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0" indent="0">
              <a:lnSpc>
                <a:spcPct val="120000"/>
              </a:lnSpc>
              <a:spcBef>
                <a:spcPts val="0"/>
              </a:spcBef>
            </a:pPr>
            <a:r>
              <a:rPr lang="ro-RO" dirty="0" smtClean="0">
                <a:latin typeface="Times New Roman" panose="02020603050405020304" pitchFamily="18" charset="0"/>
                <a:cs typeface="Times New Roman" panose="02020603050405020304" pitchFamily="18" charset="0"/>
              </a:rPr>
              <a:t>Fotografia ca instrument în predare/învățare</a:t>
            </a:r>
            <a:endParaRPr lang="lt-LT" dirty="0"/>
          </a:p>
        </p:txBody>
      </p:sp>
      <p:sp>
        <p:nvSpPr>
          <p:cNvPr id="3" name="Content Placeholder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Photo Story 3 </a:t>
            </a:r>
            <a:r>
              <a:rPr lang="ro-RO" dirty="0" smtClean="0">
                <a:latin typeface="Times New Roman" panose="02020603050405020304" pitchFamily="18" charset="0"/>
                <a:cs typeface="Times New Roman" panose="02020603050405020304" pitchFamily="18" charset="0"/>
              </a:rPr>
              <a:t>pentru</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Windows </a:t>
            </a:r>
            <a:endParaRPr lang="ro-RO"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sau</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Auto Collage</a:t>
            </a:r>
            <a:endParaRPr lang="lt-LT" dirty="0"/>
          </a:p>
        </p:txBody>
      </p:sp>
    </p:spTree>
    <p:extLst>
      <p:ext uri="{BB962C8B-B14F-4D97-AF65-F5344CB8AC3E}">
        <p14:creationId xmlns:p14="http://schemas.microsoft.com/office/powerpoint/2010/main" val="21723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11369" y="359465"/>
            <a:ext cx="9981127" cy="1143000"/>
          </a:xfrm>
        </p:spPr>
        <p:txBody>
          <a:bodyPr>
            <a:normAutofit/>
          </a:bodyPr>
          <a:lstStyle/>
          <a:p>
            <a:pPr>
              <a:defRPr/>
            </a:pPr>
            <a:r>
              <a:rPr lang="en-US" b="1" dirty="0" err="1" smtClean="0">
                <a:solidFill>
                  <a:srgbClr val="002060"/>
                </a:solidFill>
                <a:latin typeface="Times New Roman" pitchFamily="18" charset="0"/>
                <a:cs typeface="Times New Roman" pitchFamily="18" charset="0"/>
              </a:rPr>
              <a:t>Fotografia</a:t>
            </a:r>
            <a:r>
              <a:rPr lang="en-US" b="1" dirty="0" smtClean="0">
                <a:solidFill>
                  <a:srgbClr val="002060"/>
                </a:solidFill>
                <a:latin typeface="Times New Roman" pitchFamily="18" charset="0"/>
                <a:cs typeface="Times New Roman" pitchFamily="18" charset="0"/>
              </a:rPr>
              <a:t> digital</a:t>
            </a:r>
            <a:r>
              <a:rPr lang="ro-RO" b="1" dirty="0" smtClean="0">
                <a:solidFill>
                  <a:srgbClr val="002060"/>
                </a:solidFill>
                <a:latin typeface="Times New Roman" pitchFamily="18" charset="0"/>
                <a:cs typeface="Times New Roman" pitchFamily="18" charset="0"/>
              </a:rPr>
              <a:t>ă în predare &amp; învățare</a:t>
            </a:r>
            <a:endParaRPr lang="lt-LT" dirty="0">
              <a:solidFill>
                <a:srgbClr val="002060"/>
              </a:solidFill>
              <a:latin typeface="Times New Roman" pitchFamily="18" charset="0"/>
              <a:cs typeface="Times New Roman" pitchFamily="18" charset="0"/>
            </a:endParaRPr>
          </a:p>
        </p:txBody>
      </p:sp>
      <p:sp>
        <p:nvSpPr>
          <p:cNvPr id="3" name="Turinio vietos rezervavimo ženklas 2"/>
          <p:cNvSpPr>
            <a:spLocks noGrp="1"/>
          </p:cNvSpPr>
          <p:nvPr>
            <p:ph idx="1"/>
          </p:nvPr>
        </p:nvSpPr>
        <p:spPr>
          <a:xfrm>
            <a:off x="653008" y="1335039"/>
            <a:ext cx="10515600" cy="5194549"/>
          </a:xfrm>
        </p:spPr>
        <p:txBody>
          <a:bodyPr>
            <a:noAutofit/>
          </a:bodyPr>
          <a:lstStyle/>
          <a:p>
            <a:pPr marL="0" indent="0" algn="just">
              <a:lnSpc>
                <a:spcPct val="100000"/>
              </a:lnSpc>
              <a:buNone/>
              <a:defRPr/>
            </a:pPr>
            <a:r>
              <a:rPr lang="ro-RO" sz="2400" dirty="0" smtClean="0">
                <a:latin typeface="Times New Roman" pitchFamily="18" charset="0"/>
                <a:cs typeface="Times New Roman" pitchFamily="18" charset="0"/>
              </a:rPr>
              <a:t>Iată câteva exemple despre cum poate fi utilizată fotografia digitală în procesul de predare și învățare: </a:t>
            </a:r>
            <a:endParaRPr lang="lt-LT" sz="2400" dirty="0">
              <a:latin typeface="Times New Roman" pitchFamily="18" charset="0"/>
              <a:cs typeface="Times New Roman" pitchFamily="18" charset="0"/>
            </a:endParaRPr>
          </a:p>
          <a:p>
            <a:pPr algn="just">
              <a:lnSpc>
                <a:spcPct val="100000"/>
              </a:lnSpc>
              <a:defRPr/>
            </a:pPr>
            <a:r>
              <a:rPr lang="ro-RO" sz="2400" dirty="0" smtClean="0">
                <a:latin typeface="Times New Roman" pitchFamily="18" charset="0"/>
                <a:cs typeface="Times New Roman" pitchFamily="18" charset="0"/>
              </a:rPr>
              <a:t>Utilizarea unei serii de fotografii care spun o poveste.</a:t>
            </a:r>
            <a:endParaRPr lang="lt-LT" sz="2400" dirty="0" smtClean="0">
              <a:latin typeface="Times New Roman" pitchFamily="18" charset="0"/>
              <a:cs typeface="Times New Roman" pitchFamily="18" charset="0"/>
            </a:endParaRPr>
          </a:p>
          <a:p>
            <a:pPr algn="just">
              <a:lnSpc>
                <a:spcPct val="100000"/>
              </a:lnSpc>
              <a:defRPr/>
            </a:pPr>
            <a:r>
              <a:rPr lang="ro-RO" sz="2400" dirty="0" smtClean="0">
                <a:latin typeface="Times New Roman" pitchFamily="18" charset="0"/>
                <a:cs typeface="Times New Roman" pitchFamily="18" charset="0"/>
              </a:rPr>
              <a:t>Utilizarea unei serii de fotografii care demonstrează un proces (de exemplu, sculptura) sau un ciclu (de exemplu, ciclul de viață al unui copac).</a:t>
            </a:r>
          </a:p>
          <a:p>
            <a:pPr algn="just">
              <a:lnSpc>
                <a:spcPct val="100000"/>
              </a:lnSpc>
              <a:defRPr/>
            </a:pPr>
            <a:r>
              <a:rPr lang="ro-RO" sz="2400" dirty="0" smtClean="0">
                <a:latin typeface="Times New Roman" pitchFamily="18" charset="0"/>
                <a:cs typeface="Times New Roman" pitchFamily="18" charset="0"/>
              </a:rPr>
              <a:t>Utilizarea unei serii de poze pentru a face comparații între bine și rău, corect și greșit:</a:t>
            </a:r>
            <a:endParaRPr lang="en-US" sz="2400" dirty="0">
              <a:latin typeface="Times New Roman" pitchFamily="18" charset="0"/>
              <a:cs typeface="Times New Roman" pitchFamily="18" charset="0"/>
            </a:endParaRPr>
          </a:p>
          <a:p>
            <a:pPr algn="just">
              <a:lnSpc>
                <a:spcPct val="100000"/>
              </a:lnSpc>
              <a:defRPr/>
            </a:pPr>
            <a:r>
              <a:rPr lang="ro-RO" sz="2400" dirty="0" smtClean="0">
                <a:latin typeface="Times New Roman" pitchFamily="18" charset="0"/>
                <a:cs typeface="Times New Roman" pitchFamily="18" charset="0"/>
              </a:rPr>
              <a:t>Utilizarea fotografiilor pentru a demonstra cum obiectele pot fi organizate în categorii.</a:t>
            </a:r>
            <a:endParaRPr lang="en-US" sz="2400" dirty="0" smtClean="0">
              <a:latin typeface="Times New Roman" pitchFamily="18" charset="0"/>
              <a:cs typeface="Times New Roman" pitchFamily="18" charset="0"/>
            </a:endParaRPr>
          </a:p>
          <a:p>
            <a:pPr algn="just">
              <a:lnSpc>
                <a:spcPct val="100000"/>
              </a:lnSpc>
              <a:defRPr/>
            </a:pPr>
            <a:r>
              <a:rPr lang="ro-RO" sz="2400" dirty="0" smtClean="0">
                <a:latin typeface="Times New Roman" pitchFamily="18" charset="0"/>
                <a:cs typeface="Times New Roman" pitchFamily="18" charset="0"/>
              </a:rPr>
              <a:t>Utilizarea fotografiilor ca un mod de a stimula gândirea sau de a începe o discuție.</a:t>
            </a:r>
            <a:endParaRPr lang="en-US" sz="2400" dirty="0" smtClean="0">
              <a:latin typeface="Times New Roman" pitchFamily="18" charset="0"/>
              <a:cs typeface="Times New Roman" pitchFamily="18" charset="0"/>
            </a:endParaRPr>
          </a:p>
          <a:p>
            <a:pPr algn="just">
              <a:lnSpc>
                <a:spcPct val="100000"/>
              </a:lnSpc>
              <a:defRPr/>
            </a:pPr>
            <a:r>
              <a:rPr lang="ro-RO" sz="2400" dirty="0" smtClean="0">
                <a:solidFill>
                  <a:schemeClr val="bg1">
                    <a:lumMod val="10000"/>
                  </a:schemeClr>
                </a:solidFill>
                <a:latin typeface="Times New Roman" pitchFamily="18" charset="0"/>
                <a:cs typeface="Times New Roman" pitchFamily="18" charset="0"/>
              </a:rPr>
              <a:t>Utilizarea fotografiilor pentru vizualizarea elementelor de vocabular sau gramatică.</a:t>
            </a:r>
            <a:endParaRPr lang="en-US" sz="2400" dirty="0" smtClean="0">
              <a:solidFill>
                <a:schemeClr val="bg1">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58413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177409B-C713-4984-9732-7E9C84539598}"/>
              </a:ext>
            </a:extLst>
          </p:cNvPr>
          <p:cNvSpPr/>
          <p:nvPr/>
        </p:nvSpPr>
        <p:spPr>
          <a:xfrm>
            <a:off x="2063552" y="343947"/>
            <a:ext cx="7931224" cy="2462213"/>
          </a:xfrm>
          <a:prstGeom prst="rect">
            <a:avLst/>
          </a:prstGeom>
        </p:spPr>
        <p:txBody>
          <a:bodyPr wrap="square">
            <a:spAutoFit/>
          </a:bodyPr>
          <a:lstStyle/>
          <a:p>
            <a:r>
              <a:rPr lang="lt-LT" sz="2200" u="sng" dirty="0">
                <a:latin typeface="Times New Roman" panose="02020603050405020304" pitchFamily="18" charset="0"/>
                <a:cs typeface="Times New Roman" panose="02020603050405020304" pitchFamily="18" charset="0"/>
                <a:hlinkClick r:id="rId2"/>
              </a:rPr>
              <a:t>http://www.fotor.com</a:t>
            </a:r>
            <a:endParaRPr lang="en-US" sz="2200" u="sng" dirty="0">
              <a:latin typeface="Times New Roman" panose="02020603050405020304" pitchFamily="18" charset="0"/>
              <a:cs typeface="Times New Roman" panose="02020603050405020304" pitchFamily="18" charset="0"/>
            </a:endParaRPr>
          </a:p>
          <a:p>
            <a:r>
              <a:rPr lang="en-US" sz="2200" u="sng" dirty="0">
                <a:latin typeface="Times New Roman" panose="02020603050405020304" pitchFamily="18" charset="0"/>
                <a:cs typeface="Times New Roman" panose="02020603050405020304" pitchFamily="18" charset="0"/>
                <a:hlinkClick r:id="rId3"/>
              </a:rPr>
              <a:t>Microsoft Auto Collage </a:t>
            </a:r>
            <a:endParaRPr lang="en-US" sz="2200" u="sng"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ro-RO" sz="2200" dirty="0" smtClean="0">
                <a:latin typeface="Times New Roman" panose="02020603050405020304" pitchFamily="18" charset="0"/>
                <a:cs typeface="Times New Roman" panose="02020603050405020304" pitchFamily="18" charset="0"/>
              </a:rPr>
              <a:t>Videoclipuri și prezentări animate:</a:t>
            </a:r>
            <a:endParaRPr lang="en-US" sz="2200" dirty="0">
              <a:latin typeface="Times New Roman" panose="02020603050405020304" pitchFamily="18" charset="0"/>
              <a:cs typeface="Times New Roman" panose="02020603050405020304" pitchFamily="18" charset="0"/>
            </a:endParaRPr>
          </a:p>
          <a:p>
            <a:r>
              <a:rPr lang="lt-LT" sz="2200" u="sng" dirty="0">
                <a:latin typeface="Times New Roman" panose="02020603050405020304" pitchFamily="18" charset="0"/>
                <a:cs typeface="Times New Roman" panose="02020603050405020304" pitchFamily="18" charset="0"/>
                <a:hlinkClick r:id="rId4"/>
              </a:rPr>
              <a:t>https://www.powtoon.com/home/</a:t>
            </a:r>
            <a:r>
              <a:rPr lang="lt-LT" sz="2200" dirty="0">
                <a:latin typeface="Times New Roman" panose="02020603050405020304" pitchFamily="18" charset="0"/>
                <a:cs typeface="Times New Roman" panose="02020603050405020304" pitchFamily="18" charset="0"/>
              </a:rPr>
              <a:t>  </a:t>
            </a:r>
            <a:r>
              <a:rPr lang="lt-LT" sz="2200" u="sng" dirty="0">
                <a:latin typeface="Times New Roman" panose="02020603050405020304" pitchFamily="18" charset="0"/>
                <a:cs typeface="Times New Roman" panose="02020603050405020304" pitchFamily="18" charset="0"/>
              </a:rPr>
              <a:t>(</a:t>
            </a:r>
            <a:r>
              <a:rPr lang="en-US" sz="2200" u="sng" dirty="0">
                <a:latin typeface="Times New Roman" panose="02020603050405020304" pitchFamily="18" charset="0"/>
                <a:cs typeface="Times New Roman" panose="02020603050405020304" pitchFamily="18" charset="0"/>
                <a:hlinkClick r:id="rId5"/>
              </a:rPr>
              <a:t>an example</a:t>
            </a:r>
            <a:r>
              <a:rPr lang="en-US" sz="2200" u="sng" dirty="0">
                <a:latin typeface="Times New Roman" panose="02020603050405020304" pitchFamily="18" charset="0"/>
                <a:cs typeface="Times New Roman" panose="02020603050405020304" pitchFamily="18" charset="0"/>
              </a:rPr>
              <a:t>, </a:t>
            </a:r>
            <a:r>
              <a:rPr lang="lt-LT" sz="2200" u="sng" dirty="0">
                <a:latin typeface="Times New Roman" panose="02020603050405020304" pitchFamily="18" charset="0"/>
                <a:cs typeface="Times New Roman" panose="02020603050405020304" pitchFamily="18" charset="0"/>
                <a:hlinkClick r:id="rId6"/>
              </a:rPr>
              <a:t>pavyzdys</a:t>
            </a:r>
            <a:r>
              <a:rPr lang="lt-LT" sz="2200" u="sng" dirty="0">
                <a:latin typeface="Times New Roman" panose="02020603050405020304" pitchFamily="18" charset="0"/>
                <a:cs typeface="Times New Roman" panose="02020603050405020304" pitchFamily="18" charset="0"/>
              </a:rPr>
              <a:t>) </a:t>
            </a:r>
            <a:r>
              <a:rPr lang="lt-LT" sz="2200" u="sng" dirty="0">
                <a:latin typeface="Times New Roman" panose="02020603050405020304" pitchFamily="18" charset="0"/>
                <a:cs typeface="Times New Roman" panose="02020603050405020304" pitchFamily="18" charset="0"/>
                <a:hlinkClick r:id="rId7"/>
              </a:rPr>
              <a:t>https://www.moovly.com/</a:t>
            </a:r>
            <a:r>
              <a:rPr lang="lt-LT"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lt-LT" sz="2200" u="sng" dirty="0">
                <a:latin typeface="Times New Roman" panose="02020603050405020304" pitchFamily="18" charset="0"/>
                <a:cs typeface="Times New Roman" panose="02020603050405020304" pitchFamily="18" charset="0"/>
                <a:hlinkClick r:id="rId8"/>
              </a:rPr>
              <a:t>https://biteable.com</a:t>
            </a:r>
            <a:r>
              <a:rPr lang="lt-LT" sz="2200" dirty="0">
                <a:latin typeface="Times New Roman" panose="02020603050405020304" pitchFamily="18" charset="0"/>
                <a:cs typeface="Times New Roman" panose="02020603050405020304" pitchFamily="18" charset="0"/>
                <a:hlinkClick r:id="rId8"/>
              </a:rPr>
              <a:t>/</a:t>
            </a:r>
            <a:r>
              <a:rPr lang="lt-LT" sz="2200" dirty="0">
                <a:latin typeface="Times New Roman" panose="02020603050405020304" pitchFamily="18" charset="0"/>
                <a:cs typeface="Times New Roman" panose="02020603050405020304" pitchFamily="18" charset="0"/>
              </a:rPr>
              <a:t>   (</a:t>
            </a:r>
            <a:r>
              <a:rPr lang="lt-LT" sz="2200" dirty="0">
                <a:latin typeface="Times New Roman" panose="02020603050405020304" pitchFamily="18" charset="0"/>
                <a:cs typeface="Times New Roman" panose="02020603050405020304" pitchFamily="18" charset="0"/>
                <a:hlinkClick r:id="rId9"/>
              </a:rPr>
              <a:t>pavyzdys</a:t>
            </a:r>
            <a:r>
              <a:rPr lang="en-US"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68ADF788-CE2B-4F93-AFDA-D26D7A6759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7213" y="2806160"/>
            <a:ext cx="4044634" cy="4044634"/>
          </a:xfrm>
          <a:prstGeom prst="rect">
            <a:avLst/>
          </a:prstGeom>
          <a:ln>
            <a:noFill/>
          </a:ln>
          <a:effectLst>
            <a:softEdge rad="112500"/>
          </a:effectLst>
        </p:spPr>
      </p:pic>
      <p:pic>
        <p:nvPicPr>
          <p:cNvPr id="11" name="Picture 10">
            <a:extLst>
              <a:ext uri="{FF2B5EF4-FFF2-40B4-BE49-F238E27FC236}">
                <a16:creationId xmlns:a16="http://schemas.microsoft.com/office/drawing/2014/main" xmlns="" id="{1FFD12F9-CB9F-4F9C-A9ED-89FD1E3B01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7991" y="2806160"/>
            <a:ext cx="6040511" cy="4027007"/>
          </a:xfrm>
          <a:prstGeom prst="rect">
            <a:avLst/>
          </a:prstGeom>
          <a:ln>
            <a:noFill/>
          </a:ln>
          <a:effectLst>
            <a:softEdge rad="112500"/>
          </a:effectLst>
        </p:spPr>
      </p:pic>
    </p:spTree>
    <p:extLst>
      <p:ext uri="{BB962C8B-B14F-4D97-AF65-F5344CB8AC3E}">
        <p14:creationId xmlns:p14="http://schemas.microsoft.com/office/powerpoint/2010/main" val="3099075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ntraštė 1"/>
          <p:cNvSpPr>
            <a:spLocks noGrp="1"/>
          </p:cNvSpPr>
          <p:nvPr>
            <p:ph type="title"/>
          </p:nvPr>
        </p:nvSpPr>
        <p:spPr/>
        <p:txBody>
          <a:bodyPr>
            <a:noAutofit/>
          </a:bodyPr>
          <a:lstStyle/>
          <a:p>
            <a:pPr>
              <a:lnSpc>
                <a:spcPct val="100000"/>
              </a:lnSpc>
            </a:pPr>
            <a:r>
              <a:rPr lang="ro-RO" sz="3200" dirty="0" smtClean="0">
                <a:latin typeface="Times New Roman" pitchFamily="18" charset="0"/>
                <a:cs typeface="Times New Roman" pitchFamily="18" charset="0"/>
              </a:rPr>
              <a:t>Fotografia digitală în procesul de predare </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și învățare:</a:t>
            </a:r>
            <a:endParaRPr lang="lt-LT" sz="3200" dirty="0">
              <a:latin typeface="Times New Roman" pitchFamily="18" charset="0"/>
              <a:ea typeface="ＭＳ Ｐゴシック" pitchFamily="34" charset="-128"/>
              <a:cs typeface="Times New Roman" pitchFamily="18" charset="0"/>
            </a:endParaRPr>
          </a:p>
        </p:txBody>
      </p:sp>
      <p:sp>
        <p:nvSpPr>
          <p:cNvPr id="13315" name="Turinio vietos rezervavimo ženklas 2"/>
          <p:cNvSpPr>
            <a:spLocks noGrp="1"/>
          </p:cNvSpPr>
          <p:nvPr>
            <p:ph idx="1"/>
          </p:nvPr>
        </p:nvSpPr>
        <p:spPr/>
        <p:txBody>
          <a:bodyPr>
            <a:normAutofit/>
          </a:bodyPr>
          <a:lstStyle/>
          <a:p>
            <a:pPr>
              <a:lnSpc>
                <a:spcPct val="120000"/>
              </a:lnSpc>
              <a:spcBef>
                <a:spcPct val="0"/>
              </a:spcBef>
            </a:pPr>
            <a:r>
              <a:rPr lang="lt-LT" dirty="0" err="1">
                <a:latin typeface="Times New Roman" pitchFamily="18" charset="0"/>
                <a:ea typeface="ＭＳ Ｐゴシック" pitchFamily="34" charset="-128"/>
                <a:cs typeface="Times New Roman" pitchFamily="18" charset="0"/>
              </a:rPr>
              <a:t>Photo</a:t>
            </a:r>
            <a:r>
              <a:rPr lang="lt-LT" dirty="0">
                <a:latin typeface="Times New Roman" pitchFamily="18" charset="0"/>
                <a:ea typeface="ＭＳ Ｐゴシック" pitchFamily="34" charset="-128"/>
                <a:cs typeface="Times New Roman" pitchFamily="18" charset="0"/>
              </a:rPr>
              <a:t> story </a:t>
            </a:r>
            <a:r>
              <a:rPr lang="en-US" dirty="0">
                <a:latin typeface="Times New Roman" pitchFamily="18" charset="0"/>
                <a:ea typeface="ＭＳ Ｐゴシック" pitchFamily="34" charset="-128"/>
                <a:cs typeface="Times New Roman" pitchFamily="18" charset="0"/>
              </a:rPr>
              <a:t>3 </a:t>
            </a:r>
            <a:r>
              <a:rPr lang="ro-RO" dirty="0" smtClean="0">
                <a:latin typeface="Times New Roman" pitchFamily="18" charset="0"/>
                <a:ea typeface="ＭＳ Ｐゴシック" pitchFamily="34" charset="-128"/>
                <a:cs typeface="Times New Roman" pitchFamily="18" charset="0"/>
              </a:rPr>
              <a:t>pentru</a:t>
            </a:r>
            <a:r>
              <a:rPr lang="lt-LT" dirty="0" smtClean="0">
                <a:latin typeface="Times New Roman" pitchFamily="18" charset="0"/>
                <a:ea typeface="ＭＳ Ｐゴシック" pitchFamily="34" charset="-128"/>
                <a:cs typeface="Times New Roman" pitchFamily="18" charset="0"/>
              </a:rPr>
              <a:t> </a:t>
            </a:r>
            <a:r>
              <a:rPr lang="lt-LT" dirty="0">
                <a:latin typeface="Times New Roman" pitchFamily="18" charset="0"/>
                <a:ea typeface="ＭＳ Ｐゴシック" pitchFamily="34" charset="-128"/>
                <a:cs typeface="Times New Roman" pitchFamily="18" charset="0"/>
                <a:hlinkClick r:id="rId3"/>
              </a:rPr>
              <a:t>Windows</a:t>
            </a:r>
            <a:endParaRPr lang="lt-LT" dirty="0">
              <a:latin typeface="Times New Roman" pitchFamily="18" charset="0"/>
              <a:ea typeface="ＭＳ Ｐゴシック" pitchFamily="34" charset="-128"/>
              <a:cs typeface="Times New Roman" pitchFamily="18" charset="0"/>
            </a:endParaRPr>
          </a:p>
          <a:p>
            <a:pPr>
              <a:lnSpc>
                <a:spcPct val="120000"/>
              </a:lnSpc>
              <a:spcBef>
                <a:spcPct val="0"/>
              </a:spcBef>
            </a:pPr>
            <a:r>
              <a:rPr lang="lt-LT" dirty="0">
                <a:latin typeface="Times New Roman" pitchFamily="18" charset="0"/>
                <a:ea typeface="ＭＳ Ｐゴシック" pitchFamily="34" charset="-128"/>
                <a:cs typeface="Times New Roman" pitchFamily="18" charset="0"/>
              </a:rPr>
              <a:t>Microsoft </a:t>
            </a:r>
            <a:r>
              <a:rPr lang="ro-RO" dirty="0">
                <a:latin typeface="Times New Roman" pitchFamily="18" charset="0"/>
                <a:ea typeface="ＭＳ Ｐゴシック" pitchFamily="34" charset="-128"/>
                <a:cs typeface="Times New Roman" pitchFamily="18" charset="0"/>
              </a:rPr>
              <a:t>A</a:t>
            </a:r>
            <a:r>
              <a:rPr lang="lt-LT" dirty="0" smtClean="0">
                <a:latin typeface="Times New Roman" pitchFamily="18" charset="0"/>
                <a:ea typeface="ＭＳ Ｐゴシック" pitchFamily="34" charset="-128"/>
                <a:cs typeface="Times New Roman" pitchFamily="18" charset="0"/>
              </a:rPr>
              <a:t>uto</a:t>
            </a:r>
            <a:r>
              <a:rPr lang="ro-RO" dirty="0" smtClean="0">
                <a:latin typeface="Times New Roman" pitchFamily="18" charset="0"/>
                <a:ea typeface="ＭＳ Ｐゴシック" pitchFamily="34" charset="-128"/>
                <a:cs typeface="Times New Roman" pitchFamily="18" charset="0"/>
              </a:rPr>
              <a:t>C</a:t>
            </a:r>
            <a:r>
              <a:rPr lang="lt-LT" dirty="0" smtClean="0">
                <a:latin typeface="Times New Roman" pitchFamily="18" charset="0"/>
                <a:ea typeface="ＭＳ Ｐゴシック" pitchFamily="34" charset="-128"/>
                <a:cs typeface="Times New Roman" pitchFamily="18" charset="0"/>
              </a:rPr>
              <a:t>ollage  </a:t>
            </a:r>
            <a:endParaRPr lang="lt-LT" dirty="0">
              <a:latin typeface="Times New Roman" pitchFamily="18" charset="0"/>
              <a:ea typeface="ＭＳ Ｐゴシック" pitchFamily="34" charset="-128"/>
              <a:cs typeface="Times New Roman" pitchFamily="18" charset="0"/>
            </a:endParaRPr>
          </a:p>
          <a:p>
            <a:pPr>
              <a:lnSpc>
                <a:spcPct val="120000"/>
              </a:lnSpc>
              <a:spcBef>
                <a:spcPct val="0"/>
              </a:spcBef>
            </a:pPr>
            <a:r>
              <a:rPr lang="ro-RO" dirty="0" smtClean="0">
                <a:latin typeface="Times New Roman" pitchFamily="18" charset="0"/>
                <a:ea typeface="ＭＳ Ｐゴシック" pitchFamily="34" charset="-128"/>
                <a:cs typeface="Times New Roman" pitchFamily="18" charset="0"/>
              </a:rPr>
              <a:t>Aplicații grafice: </a:t>
            </a:r>
            <a:r>
              <a:rPr lang="lt-LT" dirty="0" smtClean="0">
                <a:latin typeface="Times New Roman" pitchFamily="18" charset="0"/>
                <a:ea typeface="ＭＳ Ｐゴシック" pitchFamily="34" charset="-128"/>
                <a:cs typeface="Times New Roman" pitchFamily="18" charset="0"/>
                <a:hlinkClick r:id="rId4"/>
              </a:rPr>
              <a:t>http</a:t>
            </a:r>
            <a:r>
              <a:rPr lang="lt-LT" dirty="0">
                <a:latin typeface="Times New Roman" pitchFamily="18" charset="0"/>
                <a:ea typeface="ＭＳ Ｐゴシック" pitchFamily="34" charset="-128"/>
                <a:cs typeface="Times New Roman" pitchFamily="18" charset="0"/>
                <a:hlinkClick r:id="rId4"/>
              </a:rPr>
              <a:t>://graphic-apps.software.informer.com/</a:t>
            </a:r>
            <a:endParaRPr lang="lt-LT" dirty="0">
              <a:latin typeface="Times New Roman" pitchFamily="18" charset="0"/>
              <a:ea typeface="ＭＳ Ｐゴシック" pitchFamily="34" charset="-128"/>
              <a:cs typeface="Times New Roman" pitchFamily="18" charset="0"/>
            </a:endParaRPr>
          </a:p>
          <a:p>
            <a:pPr>
              <a:lnSpc>
                <a:spcPct val="120000"/>
              </a:lnSpc>
              <a:spcBef>
                <a:spcPct val="0"/>
              </a:spcBef>
            </a:pPr>
            <a:r>
              <a:rPr lang="ro-RO" dirty="0" smtClean="0">
                <a:latin typeface="Times New Roman" pitchFamily="18" charset="0"/>
                <a:ea typeface="ＭＳ Ｐゴシック" pitchFamily="34" charset="-128"/>
                <a:cs typeface="Times New Roman" pitchFamily="18" charset="0"/>
              </a:rPr>
              <a:t>Editare de fotografii, montaje fotorealiste:</a:t>
            </a:r>
            <a:r>
              <a:rPr lang="lt-LT" dirty="0" smtClean="0">
                <a:latin typeface="Times New Roman" pitchFamily="18" charset="0"/>
                <a:ea typeface="ＭＳ Ｐゴシック" pitchFamily="34" charset="-128"/>
                <a:cs typeface="Times New Roman" pitchFamily="18" charset="0"/>
              </a:rPr>
              <a:t> </a:t>
            </a:r>
            <a:r>
              <a:rPr lang="lt-LT" dirty="0">
                <a:latin typeface="Times New Roman" pitchFamily="18" charset="0"/>
                <a:ea typeface="ＭＳ Ｐゴシック" pitchFamily="34" charset="-128"/>
                <a:cs typeface="Times New Roman" pitchFamily="18" charset="0"/>
                <a:hlinkClick r:id="rId5"/>
              </a:rPr>
              <a:t>http://funny.pho.to/</a:t>
            </a:r>
            <a:r>
              <a:rPr lang="lt-LT" dirty="0">
                <a:latin typeface="Times New Roman" pitchFamily="18" charset="0"/>
                <a:ea typeface="ＭＳ Ｐゴシック" pitchFamily="34" charset="-128"/>
                <a:cs typeface="Times New Roman" pitchFamily="18" charset="0"/>
              </a:rPr>
              <a:t>  </a:t>
            </a:r>
          </a:p>
          <a:p>
            <a:pPr>
              <a:lnSpc>
                <a:spcPct val="120000"/>
              </a:lnSpc>
              <a:spcBef>
                <a:spcPct val="0"/>
              </a:spcBef>
            </a:pPr>
            <a:r>
              <a:rPr lang="lt-LT" dirty="0">
                <a:solidFill>
                  <a:srgbClr val="000000"/>
                </a:solidFill>
                <a:latin typeface="Times New Roman" pitchFamily="18" charset="0"/>
                <a:cs typeface="Times New Roman" pitchFamily="18" charset="0"/>
                <a:hlinkClick r:id="rId6"/>
              </a:rPr>
              <a:t>http://www.picisto.com/</a:t>
            </a:r>
            <a:r>
              <a:rPr lang="lt-LT" dirty="0">
                <a:solidFill>
                  <a:srgbClr val="000000"/>
                </a:solidFill>
                <a:latin typeface="Times New Roman" pitchFamily="18" charset="0"/>
                <a:cs typeface="Times New Roman" pitchFamily="18" charset="0"/>
              </a:rPr>
              <a:t/>
            </a:r>
            <a:br>
              <a:rPr lang="lt-LT" dirty="0">
                <a:solidFill>
                  <a:srgbClr val="000000"/>
                </a:solidFill>
                <a:latin typeface="Times New Roman" pitchFamily="18" charset="0"/>
                <a:cs typeface="Times New Roman" pitchFamily="18" charset="0"/>
              </a:rPr>
            </a:br>
            <a:r>
              <a:rPr lang="lt-LT" dirty="0">
                <a:solidFill>
                  <a:prstClr val="black"/>
                </a:solidFill>
                <a:latin typeface="Times New Roman" pitchFamily="18" charset="0"/>
                <a:cs typeface="Times New Roman" pitchFamily="18" charset="0"/>
                <a:hlinkClick r:id="rId7"/>
              </a:rPr>
              <a:t>http://www.glitterphoto.net/</a:t>
            </a:r>
            <a:r>
              <a:rPr lang="lt-LT" dirty="0">
                <a:solidFill>
                  <a:prstClr val="black"/>
                </a:solidFill>
                <a:latin typeface="Times New Roman" pitchFamily="18" charset="0"/>
                <a:cs typeface="Times New Roman" pitchFamily="18" charset="0"/>
              </a:rPr>
              <a:t/>
            </a:r>
            <a:br>
              <a:rPr lang="lt-LT" dirty="0">
                <a:solidFill>
                  <a:prstClr val="black"/>
                </a:solidFill>
                <a:latin typeface="Times New Roman" pitchFamily="18" charset="0"/>
                <a:cs typeface="Times New Roman" pitchFamily="18" charset="0"/>
              </a:rPr>
            </a:br>
            <a:r>
              <a:rPr lang="lt-LT" dirty="0">
                <a:solidFill>
                  <a:prstClr val="black"/>
                </a:solidFill>
                <a:latin typeface="Times New Roman" pitchFamily="18" charset="0"/>
                <a:cs typeface="Times New Roman" pitchFamily="18" charset="0"/>
                <a:hlinkClick r:id="rId8"/>
              </a:rPr>
              <a:t>http://www.loonapix.com </a:t>
            </a:r>
            <a:r>
              <a:rPr lang="lt-LT" dirty="0">
                <a:latin typeface="Times New Roman" pitchFamily="18" charset="0"/>
                <a:cs typeface="Times New Roman" pitchFamily="18" charset="0"/>
                <a:hlinkClick r:id="rId9"/>
              </a:rPr>
              <a:t>http://www.enjoypic.com/</a:t>
            </a:r>
            <a:endParaRPr lang="lt-LT" dirty="0">
              <a:latin typeface="Times New Roman" pitchFamily="18" charset="0"/>
              <a:cs typeface="Times New Roman" pitchFamily="18" charset="0"/>
            </a:endParaRPr>
          </a:p>
          <a:p>
            <a:pPr marL="0" indent="0">
              <a:lnSpc>
                <a:spcPct val="120000"/>
              </a:lnSpc>
              <a:spcBef>
                <a:spcPct val="0"/>
              </a:spcBef>
              <a:buNone/>
            </a:pPr>
            <a:endParaRPr lang="lt-LT" dirty="0">
              <a:latin typeface="Times New Roman" pitchFamily="18" charset="0"/>
              <a:ea typeface="ＭＳ Ｐゴシック" pitchFamily="34" charset="-128"/>
              <a:cs typeface="Times New Roman" pitchFamily="18" charset="0"/>
            </a:endParaRPr>
          </a:p>
          <a:p>
            <a:pPr>
              <a:lnSpc>
                <a:spcPct val="120000"/>
              </a:lnSpc>
              <a:spcBef>
                <a:spcPct val="0"/>
              </a:spcBef>
            </a:pPr>
            <a:endParaRPr lang="lt-LT" dirty="0">
              <a:latin typeface="Times New Roman" pitchFamily="18" charset="0"/>
              <a:ea typeface="ＭＳ Ｐゴシック" pitchFamily="34" charset="-128"/>
              <a:cs typeface="Times New Roman" pitchFamily="18" charset="0"/>
            </a:endParaRPr>
          </a:p>
        </p:txBody>
      </p:sp>
      <p:pic>
        <p:nvPicPr>
          <p:cNvPr id="2" name="Paveikslėlis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46332">
            <a:off x="8845580" y="5198190"/>
            <a:ext cx="1799928" cy="1349946"/>
          </a:xfrm>
          <a:prstGeom prst="rect">
            <a:avLst/>
          </a:prstGeom>
          <a:ln>
            <a:noFill/>
          </a:ln>
          <a:effectLst>
            <a:softEdge rad="112500"/>
          </a:effectLst>
        </p:spPr>
      </p:pic>
      <p:pic>
        <p:nvPicPr>
          <p:cNvPr id="13318" name="Picture 6" descr="EnjoyPi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7929" y="5589240"/>
            <a:ext cx="1939369" cy="87929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n-result-images.s3.amazonaws.com/Results/0E684213-D21B-49D0-A1EE-855566F26E4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5716">
            <a:off x="9172844" y="1372843"/>
            <a:ext cx="1640584" cy="1375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22" name="Picture 10" descr="http://wn-result-images.s3.amazonaws.com/Results/0529FC3F-77F7-4108-BB51-7F2DB637524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273942">
            <a:off x="9828653" y="3496931"/>
            <a:ext cx="1744145" cy="1395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Eglė\Desktop\Koliaza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7873367">
            <a:off x="7247766" y="594582"/>
            <a:ext cx="2156631" cy="1437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http://csmyers88.files.wordpress.com/2009/11/photostory.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42904" y="1417395"/>
            <a:ext cx="1195667"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71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ivebinders.com/media/get?id=MTQ5MjAwNzc=">
            <a:extLst>
              <a:ext uri="{FF2B5EF4-FFF2-40B4-BE49-F238E27FC236}">
                <a16:creationId xmlns:a16="http://schemas.microsoft.com/office/drawing/2014/main" xmlns="" id="{D2FA61C1-E26A-4CC6-801E-410AF8C139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712" y="119398"/>
            <a:ext cx="9168237" cy="650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ntraštė 1"/>
          <p:cNvSpPr>
            <a:spLocks noGrp="1"/>
          </p:cNvSpPr>
          <p:nvPr>
            <p:ph type="title"/>
          </p:nvPr>
        </p:nvSpPr>
        <p:spPr/>
        <p:txBody>
          <a:bodyPr>
            <a:normAutofit/>
          </a:bodyPr>
          <a:lstStyle/>
          <a:p>
            <a:r>
              <a:rPr lang="en-US" dirty="0">
                <a:latin typeface="Times New Roman" pitchFamily="18" charset="0"/>
                <a:ea typeface="ＭＳ Ｐゴシック" pitchFamily="34" charset="-128"/>
                <a:cs typeface="Times New Roman" pitchFamily="18" charset="0"/>
              </a:rPr>
              <a:t>AutoCollage</a:t>
            </a:r>
            <a:endParaRPr lang="lt-LT" dirty="0">
              <a:latin typeface="Times New Roman" pitchFamily="18" charset="0"/>
              <a:ea typeface="ＭＳ Ｐゴシック" pitchFamily="34" charset="-128"/>
              <a:cs typeface="Times New Roman" pitchFamily="18" charset="0"/>
            </a:endParaRPr>
          </a:p>
        </p:txBody>
      </p:sp>
      <p:sp>
        <p:nvSpPr>
          <p:cNvPr id="3" name="Turinio vietos rezervavimo ženklas 2"/>
          <p:cNvSpPr>
            <a:spLocks noGrp="1"/>
          </p:cNvSpPr>
          <p:nvPr>
            <p:ph idx="1"/>
          </p:nvPr>
        </p:nvSpPr>
        <p:spPr>
          <a:xfrm>
            <a:off x="863957" y="1387743"/>
            <a:ext cx="10515600" cy="4351338"/>
          </a:xfrm>
        </p:spPr>
        <p:txBody>
          <a:bodyPr>
            <a:normAutofit fontScale="40000" lnSpcReduction="20000"/>
          </a:bodyPr>
          <a:lstStyle/>
          <a:p>
            <a:pPr>
              <a:lnSpc>
                <a:spcPct val="120000"/>
              </a:lnSpc>
              <a:spcBef>
                <a:spcPts val="0"/>
              </a:spcBef>
              <a:defRPr/>
            </a:pPr>
            <a:r>
              <a:rPr lang="ro-RO" sz="4200" dirty="0" smtClean="0">
                <a:latin typeface="Times New Roman" pitchFamily="18" charset="0"/>
                <a:cs typeface="Times New Roman" pitchFamily="18" charset="0"/>
              </a:rPr>
              <a:t>Ce este</a:t>
            </a:r>
            <a:r>
              <a:rPr lang="en-US" sz="4200" dirty="0" smtClean="0">
                <a:latin typeface="Times New Roman" pitchFamily="18" charset="0"/>
                <a:cs typeface="Times New Roman" pitchFamily="18" charset="0"/>
              </a:rPr>
              <a:t> </a:t>
            </a:r>
            <a:r>
              <a:rPr lang="en-US" sz="4200" dirty="0">
                <a:latin typeface="Times New Roman" pitchFamily="18" charset="0"/>
                <a:cs typeface="Times New Roman" pitchFamily="18" charset="0"/>
              </a:rPr>
              <a:t>AutoCollage? </a:t>
            </a:r>
            <a:br>
              <a:rPr lang="en-US" sz="4200" dirty="0">
                <a:latin typeface="Times New Roman" pitchFamily="18" charset="0"/>
                <a:cs typeface="Times New Roman" pitchFamily="18" charset="0"/>
              </a:rPr>
            </a:br>
            <a:r>
              <a:rPr lang="ro-RO" sz="4200" dirty="0" smtClean="0">
                <a:latin typeface="Times New Roman" pitchFamily="18" charset="0"/>
                <a:cs typeface="Times New Roman" pitchFamily="18" charset="0"/>
              </a:rPr>
              <a:t>Colajele de fotografii celebrează evenimente sau capitole importante din viața noastră. Alege un fișier, apasă un buton și, în câteva minute, AutoCollage va crea pentru tine un colaj unic, care capturează  momente de neuitat, pe care să le prezinți apoi familiei și prietenilor!</a:t>
            </a:r>
            <a:endParaRPr lang="lt-LT" sz="4200" dirty="0">
              <a:latin typeface="Times New Roman" pitchFamily="18" charset="0"/>
              <a:cs typeface="Times New Roman" pitchFamily="18" charset="0"/>
            </a:endParaRPr>
          </a:p>
          <a:p>
            <a:pPr marL="0" indent="0">
              <a:lnSpc>
                <a:spcPct val="120000"/>
              </a:lnSpc>
              <a:spcBef>
                <a:spcPts val="0"/>
              </a:spcBef>
              <a:buNone/>
              <a:defRPr/>
            </a:pPr>
            <a:endParaRPr lang="lt-LT" sz="4200" dirty="0">
              <a:latin typeface="Times New Roman" pitchFamily="18" charset="0"/>
              <a:cs typeface="Times New Roman" pitchFamily="18" charset="0"/>
            </a:endParaRPr>
          </a:p>
          <a:p>
            <a:pPr marL="0" indent="0">
              <a:lnSpc>
                <a:spcPct val="120000"/>
              </a:lnSpc>
              <a:spcBef>
                <a:spcPts val="0"/>
              </a:spcBef>
              <a:buNone/>
              <a:defRPr/>
            </a:pPr>
            <a:r>
              <a:rPr lang="ro-RO" sz="4200" dirty="0" smtClean="0">
                <a:latin typeface="Times New Roman" pitchFamily="18" charset="0"/>
                <a:cs typeface="Times New Roman" pitchFamily="18" charset="0"/>
              </a:rPr>
              <a:t>Părți bune:</a:t>
            </a:r>
            <a:endParaRPr lang="en-US" sz="4200" dirty="0">
              <a:latin typeface="Times New Roman" pitchFamily="18" charset="0"/>
              <a:cs typeface="Times New Roman" pitchFamily="18" charset="0"/>
            </a:endParaRPr>
          </a:p>
          <a:p>
            <a:pPr>
              <a:lnSpc>
                <a:spcPct val="120000"/>
              </a:lnSpc>
              <a:spcBef>
                <a:spcPts val="0"/>
              </a:spcBef>
              <a:defRPr/>
            </a:pPr>
            <a:r>
              <a:rPr lang="ro-RO" sz="4200" dirty="0" smtClean="0">
                <a:latin typeface="Times New Roman" pitchFamily="18" charset="0"/>
                <a:cs typeface="Times New Roman" pitchFamily="18" charset="0"/>
              </a:rPr>
              <a:t>Operare automată</a:t>
            </a:r>
            <a:endParaRPr lang="en-US" sz="4200" dirty="0">
              <a:latin typeface="Times New Roman" pitchFamily="18" charset="0"/>
              <a:cs typeface="Times New Roman" pitchFamily="18" charset="0"/>
            </a:endParaRPr>
          </a:p>
          <a:p>
            <a:pPr>
              <a:lnSpc>
                <a:spcPct val="120000"/>
              </a:lnSpc>
              <a:spcBef>
                <a:spcPts val="0"/>
              </a:spcBef>
              <a:defRPr/>
            </a:pPr>
            <a:r>
              <a:rPr lang="ro-RO" sz="4200" dirty="0" smtClean="0">
                <a:latin typeface="Times New Roman" pitchFamily="18" charset="0"/>
                <a:cs typeface="Times New Roman" pitchFamily="18" charset="0"/>
              </a:rPr>
              <a:t>Preț accesibil</a:t>
            </a:r>
          </a:p>
          <a:p>
            <a:pPr>
              <a:lnSpc>
                <a:spcPct val="120000"/>
              </a:lnSpc>
              <a:spcBef>
                <a:spcPts val="0"/>
              </a:spcBef>
              <a:defRPr/>
            </a:pPr>
            <a:r>
              <a:rPr lang="ro-RO" sz="4200" dirty="0" smtClean="0">
                <a:latin typeface="Times New Roman" pitchFamily="18" charset="0"/>
                <a:cs typeface="Times New Roman" pitchFamily="18" charset="0"/>
              </a:rPr>
              <a:t>Aplicație mică, ce consumă puțină memorie</a:t>
            </a:r>
            <a:endParaRPr lang="en-US" sz="4200" dirty="0">
              <a:latin typeface="Times New Roman" pitchFamily="18" charset="0"/>
              <a:cs typeface="Times New Roman" pitchFamily="18" charset="0"/>
            </a:endParaRPr>
          </a:p>
          <a:p>
            <a:pPr>
              <a:lnSpc>
                <a:spcPct val="120000"/>
              </a:lnSpc>
              <a:spcBef>
                <a:spcPts val="0"/>
              </a:spcBef>
              <a:defRPr/>
            </a:pPr>
            <a:r>
              <a:rPr lang="ro-RO" sz="4200" dirty="0" smtClean="0">
                <a:latin typeface="Times New Roman" pitchFamily="18" charset="0"/>
                <a:cs typeface="Times New Roman" pitchFamily="18" charset="0"/>
              </a:rPr>
              <a:t>Ușor de utilizat</a:t>
            </a:r>
          </a:p>
          <a:p>
            <a:pPr>
              <a:lnSpc>
                <a:spcPct val="120000"/>
              </a:lnSpc>
              <a:spcBef>
                <a:spcPts val="0"/>
              </a:spcBef>
              <a:defRPr/>
            </a:pPr>
            <a:r>
              <a:rPr lang="ro-RO" sz="4200" dirty="0" smtClean="0">
                <a:latin typeface="Times New Roman" pitchFamily="18" charset="0"/>
                <a:cs typeface="Times New Roman" pitchFamily="18" charset="0"/>
              </a:rPr>
              <a:t>Foarte rapid</a:t>
            </a:r>
          </a:p>
          <a:p>
            <a:pPr marL="0" indent="0">
              <a:lnSpc>
                <a:spcPct val="120000"/>
              </a:lnSpc>
              <a:spcBef>
                <a:spcPts val="0"/>
              </a:spcBef>
              <a:buNone/>
              <a:defRPr/>
            </a:pPr>
            <a:r>
              <a:rPr lang="ro-RO" sz="4200" dirty="0" smtClean="0">
                <a:latin typeface="Times New Roman" pitchFamily="18" charset="0"/>
                <a:cs typeface="Times New Roman" pitchFamily="18" charset="0"/>
              </a:rPr>
              <a:t>Părți mai puțin bune:</a:t>
            </a:r>
          </a:p>
          <a:p>
            <a:pPr>
              <a:lnSpc>
                <a:spcPct val="120000"/>
              </a:lnSpc>
              <a:spcBef>
                <a:spcPts val="0"/>
              </a:spcBef>
              <a:defRPr/>
            </a:pPr>
            <a:r>
              <a:rPr lang="ro-RO" sz="4200" dirty="0" smtClean="0">
                <a:latin typeface="Times New Roman" pitchFamily="18" charset="0"/>
                <a:cs typeface="Times New Roman" pitchFamily="18" charset="0"/>
              </a:rPr>
              <a:t>Programul are nevoie de un procesor de ultimă generație</a:t>
            </a:r>
            <a:endParaRPr lang="en-US" sz="4200" dirty="0">
              <a:latin typeface="Times New Roman" pitchFamily="18" charset="0"/>
              <a:cs typeface="Times New Roman" pitchFamily="18" charset="0"/>
            </a:endParaRPr>
          </a:p>
          <a:p>
            <a:pPr>
              <a:lnSpc>
                <a:spcPct val="120000"/>
              </a:lnSpc>
              <a:spcBef>
                <a:spcPts val="0"/>
              </a:spcBef>
              <a:defRPr/>
            </a:pPr>
            <a:r>
              <a:rPr lang="ro-RO" sz="4200" dirty="0" smtClean="0">
                <a:latin typeface="Times New Roman" pitchFamily="18" charset="0"/>
                <a:cs typeface="Times New Roman" pitchFamily="18" charset="0"/>
              </a:rPr>
              <a:t>Dispune de puține caracteristici customizabile</a:t>
            </a:r>
            <a:endParaRPr lang="en-US" sz="4200" dirty="0">
              <a:latin typeface="Times New Roman" pitchFamily="18" charset="0"/>
              <a:cs typeface="Times New Roman" pitchFamily="18" charset="0"/>
            </a:endParaRPr>
          </a:p>
          <a:p>
            <a:pPr>
              <a:lnSpc>
                <a:spcPct val="120000"/>
              </a:lnSpc>
              <a:spcBef>
                <a:spcPts val="0"/>
              </a:spcBef>
              <a:defRPr/>
            </a:pPr>
            <a:r>
              <a:rPr lang="ro-RO" sz="4200" dirty="0" smtClean="0">
                <a:latin typeface="Times New Roman" pitchFamily="18" charset="0"/>
                <a:cs typeface="Times New Roman" pitchFamily="18" charset="0"/>
              </a:rPr>
              <a:t>Opțiunea de tragere și fixare a pozelor este indisponibilă</a:t>
            </a:r>
          </a:p>
          <a:p>
            <a:pPr>
              <a:lnSpc>
                <a:spcPct val="120000"/>
              </a:lnSpc>
              <a:spcBef>
                <a:spcPts val="0"/>
              </a:spcBef>
              <a:defRPr/>
            </a:pPr>
            <a:r>
              <a:rPr lang="ro-RO" sz="4200" dirty="0" smtClean="0">
                <a:latin typeface="Times New Roman" pitchFamily="18" charset="0"/>
                <a:cs typeface="Times New Roman" pitchFamily="18" charset="0"/>
              </a:rPr>
              <a:t>Nu se pot selecta fișiere secundare</a:t>
            </a:r>
            <a:endParaRPr lang="en-US" sz="4200" dirty="0">
              <a:latin typeface="Times New Roman" pitchFamily="18" charset="0"/>
              <a:cs typeface="Times New Roman" pitchFamily="18" charset="0"/>
            </a:endParaRPr>
          </a:p>
          <a:p>
            <a:pPr>
              <a:buFont typeface="Arial" pitchFamily="34" charset="0"/>
              <a:buChar char="•"/>
              <a:defRPr/>
            </a:pPr>
            <a:endParaRPr lang="lt-LT" dirty="0">
              <a:latin typeface="Times New Roman" pitchFamily="18" charset="0"/>
              <a:cs typeface="Times New Roman" pitchFamily="18" charset="0"/>
            </a:endParaRPr>
          </a:p>
        </p:txBody>
      </p:sp>
      <p:pic>
        <p:nvPicPr>
          <p:cNvPr id="6" name="Picture 2" descr="C:\Users\Eglė\Desktop\Koliaz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979885" y="3372980"/>
            <a:ext cx="3888436" cy="2592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53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1" y="404665"/>
            <a:ext cx="9144001" cy="6096001"/>
          </a:xfrm>
        </p:spPr>
      </p:pic>
      <p:grpSp>
        <p:nvGrpSpPr>
          <p:cNvPr id="12" name="Group 11"/>
          <p:cNvGrpSpPr/>
          <p:nvPr/>
        </p:nvGrpSpPr>
        <p:grpSpPr>
          <a:xfrm>
            <a:off x="2063552" y="764704"/>
            <a:ext cx="7992888" cy="5450542"/>
            <a:chOff x="539552" y="764704"/>
            <a:chExt cx="7992888" cy="5450542"/>
          </a:xfrm>
        </p:grpSpPr>
        <p:sp>
          <p:nvSpPr>
            <p:cNvPr id="5" name="TextBox 4"/>
            <p:cNvSpPr txBox="1"/>
            <p:nvPr/>
          </p:nvSpPr>
          <p:spPr>
            <a:xfrm>
              <a:off x="7524328" y="5845914"/>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6" name="TextBox 5"/>
            <p:cNvSpPr txBox="1"/>
            <p:nvPr/>
          </p:nvSpPr>
          <p:spPr>
            <a:xfrm>
              <a:off x="1691680" y="5685971"/>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7" name="TextBox 6"/>
            <p:cNvSpPr txBox="1"/>
            <p:nvPr/>
          </p:nvSpPr>
          <p:spPr>
            <a:xfrm>
              <a:off x="4067944" y="5085184"/>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8" name="TextBox 7"/>
            <p:cNvSpPr txBox="1"/>
            <p:nvPr/>
          </p:nvSpPr>
          <p:spPr>
            <a:xfrm>
              <a:off x="4489202" y="764704"/>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9" name="TextBox 8"/>
            <p:cNvSpPr txBox="1"/>
            <p:nvPr/>
          </p:nvSpPr>
          <p:spPr>
            <a:xfrm>
              <a:off x="6876256" y="1840632"/>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10" name="TextBox 9"/>
            <p:cNvSpPr txBox="1"/>
            <p:nvPr/>
          </p:nvSpPr>
          <p:spPr>
            <a:xfrm>
              <a:off x="539552" y="2564904"/>
              <a:ext cx="1008112" cy="369332"/>
            </a:xfrm>
            <a:prstGeom prst="rect">
              <a:avLst/>
            </a:prstGeom>
            <a:solidFill>
              <a:schemeClr val="bg1"/>
            </a:solidFill>
            <a:ln>
              <a:solidFill>
                <a:schemeClr val="tx1"/>
              </a:solidFill>
            </a:ln>
          </p:spPr>
          <p:txBody>
            <a:bodyPr wrap="square" rtlCol="0">
              <a:spAutoFit/>
            </a:bodyPr>
            <a:lstStyle/>
            <a:p>
              <a:endParaRPr lang="lt-LT" dirty="0"/>
            </a:p>
          </p:txBody>
        </p:sp>
        <p:sp>
          <p:nvSpPr>
            <p:cNvPr id="11" name="TextBox 10"/>
            <p:cNvSpPr txBox="1"/>
            <p:nvPr/>
          </p:nvSpPr>
          <p:spPr>
            <a:xfrm>
              <a:off x="6384543" y="3638226"/>
              <a:ext cx="1008112" cy="369332"/>
            </a:xfrm>
            <a:prstGeom prst="rect">
              <a:avLst/>
            </a:prstGeom>
            <a:solidFill>
              <a:schemeClr val="bg1"/>
            </a:solidFill>
            <a:ln>
              <a:solidFill>
                <a:schemeClr val="tx1"/>
              </a:solidFill>
            </a:ln>
          </p:spPr>
          <p:txBody>
            <a:bodyPr wrap="square" rtlCol="0">
              <a:spAutoFit/>
            </a:bodyPr>
            <a:lstStyle/>
            <a:p>
              <a:endParaRPr lang="lt-LT" dirty="0"/>
            </a:p>
          </p:txBody>
        </p:sp>
      </p:grpSp>
    </p:spTree>
    <p:extLst>
      <p:ext uri="{BB962C8B-B14F-4D97-AF65-F5344CB8AC3E}">
        <p14:creationId xmlns:p14="http://schemas.microsoft.com/office/powerpoint/2010/main" val="4054105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359465"/>
            <a:ext cx="7643192" cy="1143000"/>
          </a:xfrm>
        </p:spPr>
        <p:txBody>
          <a:bodyPr>
            <a:normAutofit fontScale="90000"/>
          </a:bodyPr>
          <a:lstStyle/>
          <a:p>
            <a:r>
              <a:rPr lang="ro-RO" dirty="0" smtClean="0">
                <a:latin typeface="Times New Roman" pitchFamily="18" charset="0"/>
                <a:ea typeface="ＭＳ Ｐゴシック" pitchFamily="34" charset="-128"/>
                <a:cs typeface="Times New Roman" pitchFamily="18" charset="0"/>
              </a:rPr>
              <a:t>Filmul și animația în cadrul educației</a:t>
            </a:r>
            <a:endParaRPr lang="en-US" dirty="0">
              <a:latin typeface="Times New Roman" pitchFamily="18" charset="0"/>
              <a:ea typeface="ＭＳ Ｐゴシック" pitchFamily="34" charset="-128"/>
              <a:cs typeface="Times New Roman" pitchFamily="18" charset="0"/>
            </a:endParaRPr>
          </a:p>
        </p:txBody>
      </p:sp>
      <p:sp>
        <p:nvSpPr>
          <p:cNvPr id="15363" name="Content Placeholder 2"/>
          <p:cNvSpPr>
            <a:spLocks noGrp="1"/>
          </p:cNvSpPr>
          <p:nvPr>
            <p:ph idx="1"/>
          </p:nvPr>
        </p:nvSpPr>
        <p:spPr/>
        <p:txBody>
          <a:bodyPr>
            <a:normAutofit lnSpcReduction="10000"/>
          </a:bodyPr>
          <a:lstStyle/>
          <a:p>
            <a:pPr>
              <a:buFont typeface="Arial" charset="0"/>
              <a:buNone/>
            </a:pPr>
            <a:r>
              <a:rPr lang="ro-RO" b="1" dirty="0" smtClean="0">
                <a:latin typeface="Times New Roman" pitchFamily="18" charset="0"/>
                <a:ea typeface="ＭＳ Ｐゴシック" pitchFamily="34" charset="-128"/>
                <a:cs typeface="Times New Roman" pitchFamily="18" charset="0"/>
              </a:rPr>
              <a:t>Programe:</a:t>
            </a:r>
            <a:endParaRPr lang="en-US" b="1"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Movie Maker, Windows Live Movie Maker</a:t>
            </a:r>
          </a:p>
          <a:p>
            <a:r>
              <a:rPr lang="en-US" dirty="0" err="1">
                <a:latin typeface="Times New Roman" pitchFamily="18" charset="0"/>
                <a:ea typeface="ＭＳ Ｐゴシック" pitchFamily="34" charset="-128"/>
                <a:cs typeface="Times New Roman" pitchFamily="18" charset="0"/>
              </a:rPr>
              <a:t>GoAnimate</a:t>
            </a:r>
            <a:endParaRPr lang="en-US" dirty="0">
              <a:latin typeface="Times New Roman" pitchFamily="18" charset="0"/>
              <a:ea typeface="ＭＳ Ｐゴシック" pitchFamily="34" charset="-128"/>
              <a:cs typeface="Times New Roman" pitchFamily="18" charset="0"/>
            </a:endParaRPr>
          </a:p>
          <a:p>
            <a:r>
              <a:rPr lang="lt-LT" dirty="0">
                <a:latin typeface="Times New Roman" pitchFamily="18" charset="0"/>
                <a:ea typeface="ＭＳ Ｐゴシック" pitchFamily="34" charset="-128"/>
                <a:cs typeface="Times New Roman" pitchFamily="18" charset="0"/>
              </a:rPr>
              <a:t>Animoto</a:t>
            </a:r>
          </a:p>
          <a:p>
            <a:r>
              <a:rPr lang="en-US" dirty="0">
                <a:latin typeface="Times New Roman" pitchFamily="18" charset="0"/>
                <a:ea typeface="ＭＳ Ｐゴシック" pitchFamily="34" charset="-128"/>
                <a:cs typeface="Times New Roman" pitchFamily="18" charset="0"/>
              </a:rPr>
              <a:t>Pencil </a:t>
            </a:r>
            <a:endParaRPr lang="lt-LT"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Top frame animation</a:t>
            </a:r>
            <a:endParaRPr lang="lt-LT"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Wink2</a:t>
            </a:r>
            <a:endParaRPr lang="lt-LT"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iMovie (</a:t>
            </a:r>
            <a:r>
              <a:rPr lang="en-US" dirty="0" err="1">
                <a:latin typeface="Times New Roman" pitchFamily="18" charset="0"/>
                <a:ea typeface="ＭＳ Ｐゴシック" pitchFamily="34" charset="-128"/>
                <a:cs typeface="Times New Roman" pitchFamily="18" charset="0"/>
              </a:rPr>
              <a:t>MacOS</a:t>
            </a:r>
            <a:r>
              <a:rPr lang="en-US" dirty="0">
                <a:latin typeface="Times New Roman" pitchFamily="18" charset="0"/>
                <a:ea typeface="ＭＳ Ｐゴシック" pitchFamily="34" charset="-128"/>
                <a:cs typeface="Times New Roman" pitchFamily="18" charset="0"/>
              </a:rPr>
              <a:t>)  </a:t>
            </a:r>
            <a:endParaRPr lang="lt-LT"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rPr>
              <a:t>Sock Puppets (</a:t>
            </a:r>
            <a:r>
              <a:rPr lang="en-US" dirty="0" err="1">
                <a:latin typeface="Times New Roman" pitchFamily="18" charset="0"/>
                <a:ea typeface="ＭＳ Ｐゴシック" pitchFamily="34" charset="-128"/>
                <a:cs typeface="Times New Roman" pitchFamily="18" charset="0"/>
              </a:rPr>
              <a:t>iOS</a:t>
            </a:r>
            <a:r>
              <a:rPr lang="en-US" dirty="0">
                <a:latin typeface="Times New Roman" pitchFamily="18" charset="0"/>
                <a:ea typeface="ＭＳ Ｐゴシック" pitchFamily="34" charset="-128"/>
                <a:cs typeface="Times New Roman" pitchFamily="18" charset="0"/>
              </a:rPr>
              <a:t>) </a:t>
            </a:r>
            <a:endParaRPr lang="lt-LT" dirty="0">
              <a:latin typeface="Times New Roman" pitchFamily="18" charset="0"/>
              <a:ea typeface="ＭＳ Ｐゴシック" pitchFamily="34" charset="-128"/>
              <a:cs typeface="Times New Roman" pitchFamily="18" charset="0"/>
            </a:endParaRPr>
          </a:p>
          <a:p>
            <a:pPr marL="0" indent="0">
              <a:buNone/>
            </a:pPr>
            <a:endParaRPr lang="en-US" dirty="0">
              <a:latin typeface="Times New Roman" pitchFamily="18" charset="0"/>
              <a:ea typeface="ＭＳ Ｐゴシック" pitchFamily="34" charset="-128"/>
              <a:cs typeface="Times New Roman" pitchFamily="18" charset="0"/>
            </a:endParaRPr>
          </a:p>
          <a:p>
            <a:endParaRPr lang="en-US" dirty="0">
              <a:latin typeface="Times New Roman" pitchFamily="18" charset="0"/>
              <a:ea typeface="ＭＳ Ｐゴシック" pitchFamily="34" charset="-128"/>
              <a:cs typeface="Times New Roman" pitchFamily="18" charset="0"/>
            </a:endParaRPr>
          </a:p>
          <a:p>
            <a:endParaRPr lang="en-US" dirty="0">
              <a:latin typeface="Times New Roman" pitchFamily="18" charset="0"/>
              <a:ea typeface="ＭＳ Ｐゴシック" pitchFamily="34" charset="-128"/>
              <a:cs typeface="Times New Roman" pitchFamily="18" charset="0"/>
            </a:endParaRPr>
          </a:p>
        </p:txBody>
      </p:sp>
      <p:pic>
        <p:nvPicPr>
          <p:cNvPr id="5" name="Picture 3">
            <a:hlinkClick r:id="rId2" action="ppaction://hlinkfile"/>
          </p:cNvPr>
          <p:cNvPicPr>
            <a:picLocks noChangeAspect="1" noChangeArrowheads="1"/>
          </p:cNvPicPr>
          <p:nvPr/>
        </p:nvPicPr>
        <p:blipFill>
          <a:blip r:embed="rId3" cstate="print">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9195638" y="332656"/>
            <a:ext cx="1220842" cy="15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73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1"/>
          <p:cNvSpPr txBox="1">
            <a:spLocks/>
          </p:cNvSpPr>
          <p:nvPr/>
        </p:nvSpPr>
        <p:spPr>
          <a:xfrm>
            <a:off x="438935" y="340537"/>
            <a:ext cx="10273911" cy="2230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4000" b="1" dirty="0" smtClean="0">
                <a:solidFill>
                  <a:srgbClr val="002060"/>
                </a:solidFill>
                <a:latin typeface="Times New Roman" pitchFamily="18" charset="0"/>
                <a:cs typeface="Times New Roman" pitchFamily="18" charset="0"/>
              </a:rPr>
              <a:t>Crearea de rebusuri </a:t>
            </a:r>
          </a:p>
          <a:p>
            <a:r>
              <a:rPr lang="ro-RO" sz="4000" b="1" dirty="0">
                <a:solidFill>
                  <a:srgbClr val="002060"/>
                </a:solidFill>
                <a:latin typeface="Times New Roman" pitchFamily="18" charset="0"/>
                <a:cs typeface="Times New Roman" pitchFamily="18" charset="0"/>
              </a:rPr>
              <a:t>u</a:t>
            </a:r>
            <a:r>
              <a:rPr lang="ro-RO" sz="4000" b="1" dirty="0" smtClean="0">
                <a:solidFill>
                  <a:srgbClr val="002060"/>
                </a:solidFill>
                <a:latin typeface="Times New Roman" pitchFamily="18" charset="0"/>
                <a:cs typeface="Times New Roman" pitchFamily="18" charset="0"/>
              </a:rPr>
              <a:t>tilizând </a:t>
            </a:r>
            <a:r>
              <a:rPr lang="en-US" sz="4000" b="1" dirty="0" smtClean="0">
                <a:solidFill>
                  <a:srgbClr val="002060"/>
                </a:solidFill>
                <a:latin typeface="Times New Roman" pitchFamily="18" charset="0"/>
                <a:cs typeface="Times New Roman" pitchFamily="18" charset="0"/>
              </a:rPr>
              <a:t>Eclipse Crossword</a:t>
            </a:r>
            <a:r>
              <a:rPr lang="lt-LT" sz="4000" b="1" dirty="0" smtClean="0">
                <a:solidFill>
                  <a:srgbClr val="002060"/>
                </a:solidFill>
                <a:latin typeface="Times New Roman" pitchFamily="18" charset="0"/>
                <a:cs typeface="Times New Roman" pitchFamily="18" charset="0"/>
              </a:rPr>
              <a:t> program</a:t>
            </a:r>
            <a:endParaRPr lang="lt-LT" sz="4000" b="1" i="1" dirty="0">
              <a:solidFill>
                <a:srgbClr val="002060"/>
              </a:solidFill>
              <a:latin typeface="Times New Roman" pitchFamily="18" charset="0"/>
              <a:cs typeface="Times New Roman" pitchFamily="18" charset="0"/>
            </a:endParaRPr>
          </a:p>
        </p:txBody>
      </p:sp>
      <p:sp>
        <p:nvSpPr>
          <p:cNvPr id="2" name="Stačiakampis 1"/>
          <p:cNvSpPr/>
          <p:nvPr/>
        </p:nvSpPr>
        <p:spPr>
          <a:xfrm>
            <a:off x="3718612" y="2212543"/>
            <a:ext cx="4880999" cy="461665"/>
          </a:xfrm>
          <a:prstGeom prst="rect">
            <a:avLst/>
          </a:prstGeom>
        </p:spPr>
        <p:txBody>
          <a:bodyPr wrap="square">
            <a:spAutoFit/>
          </a:bodyPr>
          <a:lstStyle/>
          <a:p>
            <a:r>
              <a:rPr lang="lt-LT" sz="2400" dirty="0">
                <a:solidFill>
                  <a:prstClr val="black"/>
                </a:solidFill>
                <a:latin typeface="Times New Roman" pitchFamily="18" charset="0"/>
                <a:cs typeface="Times New Roman" pitchFamily="18" charset="0"/>
                <a:hlinkClick r:id="rId3"/>
              </a:rPr>
              <a:t>http://www.eclipsecrossword.com/</a:t>
            </a:r>
            <a:endParaRPr lang="lt-LT" sz="2400" dirty="0">
              <a:solidFill>
                <a:prstClr val="black"/>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673" y="3051339"/>
            <a:ext cx="5639075" cy="90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us.cdn4.123rf.com/168nwm/sababa66/sababa661008/sababa66100800009/7558662-clerks-solve-a-crossword-in-lunch-ho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983" y="4187718"/>
            <a:ext cx="2537816" cy="1933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4073" y="4187719"/>
            <a:ext cx="1895475" cy="1933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710971"/>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146426" y="801688"/>
            <a:ext cx="7521575" cy="4972050"/>
          </a:xfrm>
        </p:spPr>
      </p:pic>
    </p:spTree>
    <p:extLst>
      <p:ext uri="{BB962C8B-B14F-4D97-AF65-F5344CB8AC3E}">
        <p14:creationId xmlns:p14="http://schemas.microsoft.com/office/powerpoint/2010/main" val="368887926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88913"/>
            <a:ext cx="75438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5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1"/>
            <a:ext cx="73152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239000" y="5143501"/>
            <a:ext cx="1214438" cy="714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084" name="TextBox 5"/>
          <p:cNvSpPr txBox="1">
            <a:spLocks noChangeArrowheads="1"/>
          </p:cNvSpPr>
          <p:nvPr/>
        </p:nvSpPr>
        <p:spPr bwMode="auto">
          <a:xfrm>
            <a:off x="7596188" y="2571750"/>
            <a:ext cx="1924566"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Write a response</a:t>
            </a:r>
            <a:endParaRPr lang="en-US" dirty="0"/>
          </a:p>
        </p:txBody>
      </p:sp>
      <p:cxnSp>
        <p:nvCxnSpPr>
          <p:cNvPr id="8" name="Straight Arrow Connector 7"/>
          <p:cNvCxnSpPr>
            <a:stCxn id="46084" idx="1"/>
          </p:cNvCxnSpPr>
          <p:nvPr/>
        </p:nvCxnSpPr>
        <p:spPr>
          <a:xfrm flipH="1">
            <a:off x="5453064" y="2756417"/>
            <a:ext cx="2143124" cy="5297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6" name="TextBox 8"/>
          <p:cNvSpPr txBox="1">
            <a:spLocks noChangeArrowheads="1"/>
          </p:cNvSpPr>
          <p:nvPr/>
        </p:nvSpPr>
        <p:spPr bwMode="auto">
          <a:xfrm>
            <a:off x="7524750" y="3429000"/>
            <a:ext cx="1975862"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Write an question</a:t>
            </a:r>
            <a:endParaRPr lang="en-US" dirty="0"/>
          </a:p>
        </p:txBody>
      </p:sp>
      <p:cxnSp>
        <p:nvCxnSpPr>
          <p:cNvPr id="10" name="Straight Arrow Connector 9"/>
          <p:cNvCxnSpPr>
            <a:stCxn id="46086" idx="1"/>
          </p:cNvCxnSpPr>
          <p:nvPr/>
        </p:nvCxnSpPr>
        <p:spPr>
          <a:xfrm flipH="1">
            <a:off x="5381626" y="3613667"/>
            <a:ext cx="2143124" cy="5297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8" name="TextBox 10"/>
          <p:cNvSpPr txBox="1">
            <a:spLocks noChangeArrowheads="1"/>
          </p:cNvSpPr>
          <p:nvPr/>
        </p:nvSpPr>
        <p:spPr bwMode="auto">
          <a:xfrm>
            <a:off x="8024813" y="4000500"/>
            <a:ext cx="1928812" cy="369888"/>
          </a:xfrm>
          <a:prstGeom prst="rect">
            <a:avLst/>
          </a:prstGeom>
          <a:solidFill>
            <a:srgbClr val="92D050"/>
          </a:solidFill>
          <a:ln w="38100">
            <a:solidFill>
              <a:srgbClr val="FF0000"/>
            </a:solidFill>
            <a:miter lim="800000"/>
            <a:headEnd/>
            <a:tailEnd/>
          </a:ln>
        </p:spPr>
        <p:txBody>
          <a:bodyPr>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Click on</a:t>
            </a:r>
            <a:endParaRPr lang="en-US" dirty="0"/>
          </a:p>
        </p:txBody>
      </p:sp>
      <p:cxnSp>
        <p:nvCxnSpPr>
          <p:cNvPr id="12" name="Straight Arrow Connector 11"/>
          <p:cNvCxnSpPr>
            <a:stCxn id="46088" idx="1"/>
          </p:cNvCxnSpPr>
          <p:nvPr/>
        </p:nvCxnSpPr>
        <p:spPr>
          <a:xfrm rot="10800000" flipV="1">
            <a:off x="7239001" y="4184650"/>
            <a:ext cx="785813" cy="3873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90" name="TextBox 13"/>
          <p:cNvSpPr txBox="1">
            <a:spLocks noChangeArrowheads="1"/>
          </p:cNvSpPr>
          <p:nvPr/>
        </p:nvSpPr>
        <p:spPr bwMode="auto">
          <a:xfrm>
            <a:off x="8739188" y="5072063"/>
            <a:ext cx="1928812" cy="1477328"/>
          </a:xfrm>
          <a:prstGeom prst="rect">
            <a:avLst/>
          </a:prstGeom>
          <a:solidFill>
            <a:srgbClr val="92D050"/>
          </a:solidFill>
          <a:ln w="38100">
            <a:solidFill>
              <a:srgbClr val="FF0000"/>
            </a:solidFill>
            <a:miter lim="800000"/>
            <a:headEnd/>
            <a:tailEnd/>
          </a:ln>
        </p:spPr>
        <p:txBody>
          <a:bodyPr>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en-US" dirty="0"/>
              <a:t>When</a:t>
            </a:r>
            <a:r>
              <a:rPr lang="lt-LT" dirty="0"/>
              <a:t> </a:t>
            </a:r>
            <a:r>
              <a:rPr lang="en-US" dirty="0"/>
              <a:t>all</a:t>
            </a:r>
            <a:r>
              <a:rPr lang="lt-LT" dirty="0"/>
              <a:t> </a:t>
            </a:r>
            <a:r>
              <a:rPr lang="en-US" dirty="0"/>
              <a:t>questions and answers </a:t>
            </a:r>
            <a:r>
              <a:rPr lang="lt-LT" dirty="0"/>
              <a:t>are written, click on „Next“</a:t>
            </a:r>
            <a:endParaRPr lang="en-US" dirty="0"/>
          </a:p>
        </p:txBody>
      </p:sp>
      <p:cxnSp>
        <p:nvCxnSpPr>
          <p:cNvPr id="15" name="Straight Arrow Connector 14"/>
          <p:cNvCxnSpPr>
            <a:stCxn id="46090" idx="1"/>
          </p:cNvCxnSpPr>
          <p:nvPr/>
        </p:nvCxnSpPr>
        <p:spPr>
          <a:xfrm flipH="1" flipV="1">
            <a:off x="8096250" y="5715001"/>
            <a:ext cx="642938" cy="957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80775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33401"/>
            <a:ext cx="69342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239000" y="5143501"/>
            <a:ext cx="1214438" cy="714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850787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427" r="547"/>
          <a:stretch/>
        </p:blipFill>
        <p:spPr bwMode="auto">
          <a:xfrm>
            <a:off x="2423592" y="586854"/>
            <a:ext cx="7439190" cy="565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464152" y="5530504"/>
            <a:ext cx="1212850" cy="714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23168334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6"/>
          <a:stretch/>
        </p:blipFill>
        <p:spPr bwMode="auto">
          <a:xfrm>
            <a:off x="2165268" y="476673"/>
            <a:ext cx="6742960" cy="549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4"/>
          <p:cNvSpPr txBox="1">
            <a:spLocks noChangeArrowheads="1"/>
          </p:cNvSpPr>
          <p:nvPr/>
        </p:nvSpPr>
        <p:spPr bwMode="auto">
          <a:xfrm>
            <a:off x="6953250" y="2428875"/>
            <a:ext cx="3557384"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en-US" dirty="0"/>
              <a:t>Enter</a:t>
            </a:r>
            <a:r>
              <a:rPr lang="lt-LT" dirty="0"/>
              <a:t> </a:t>
            </a:r>
            <a:r>
              <a:rPr lang="en-US" dirty="0"/>
              <a:t>the name of the crossword</a:t>
            </a:r>
          </a:p>
        </p:txBody>
      </p:sp>
      <p:sp>
        <p:nvSpPr>
          <p:cNvPr id="12" name="TextBox 6"/>
          <p:cNvSpPr txBox="1">
            <a:spLocks noChangeArrowheads="1"/>
          </p:cNvSpPr>
          <p:nvPr/>
        </p:nvSpPr>
        <p:spPr bwMode="auto">
          <a:xfrm>
            <a:off x="6881813" y="3786188"/>
            <a:ext cx="3219792"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Write the name of the author</a:t>
            </a:r>
            <a:endParaRPr lang="en-US" dirty="0"/>
          </a:p>
        </p:txBody>
      </p:sp>
      <p:sp>
        <p:nvSpPr>
          <p:cNvPr id="13" name="TextBox 8"/>
          <p:cNvSpPr txBox="1">
            <a:spLocks noChangeArrowheads="1"/>
          </p:cNvSpPr>
          <p:nvPr/>
        </p:nvSpPr>
        <p:spPr bwMode="auto">
          <a:xfrm>
            <a:off x="8024813" y="4357688"/>
            <a:ext cx="1766830"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Click on „Next“ </a:t>
            </a:r>
            <a:endParaRPr lang="en-US" dirty="0"/>
          </a:p>
        </p:txBody>
      </p:sp>
      <p:cxnSp>
        <p:nvCxnSpPr>
          <p:cNvPr id="14" name="Straight Arrow Connector 13"/>
          <p:cNvCxnSpPr/>
          <p:nvPr/>
        </p:nvCxnSpPr>
        <p:spPr>
          <a:xfrm flipH="1">
            <a:off x="4810126" y="2613542"/>
            <a:ext cx="2143124" cy="5297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810127" y="3970854"/>
            <a:ext cx="2071687" cy="7561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176121" y="4542354"/>
            <a:ext cx="848693" cy="10468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6781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C63B0-FF33-4B68-80C3-ABADE933A818}"/>
              </a:ext>
            </a:extLst>
          </p:cNvPr>
          <p:cNvSpPr>
            <a:spLocks noGrp="1"/>
          </p:cNvSpPr>
          <p:nvPr>
            <p:ph type="title"/>
          </p:nvPr>
        </p:nvSpPr>
        <p:spPr/>
        <p:txBody>
          <a:bodyPr>
            <a:normAutofit/>
          </a:bodyPr>
          <a:lstStyle/>
          <a:p>
            <a:pPr algn="ctr"/>
            <a:r>
              <a:rPr lang="en-GB" b="1" dirty="0">
                <a:solidFill>
                  <a:schemeClr val="accent2">
                    <a:lumMod val="75000"/>
                  </a:schemeClr>
                </a:solidFill>
                <a:latin typeface="Times New Roman" panose="02020603050405020304" pitchFamily="18" charset="0"/>
                <a:cs typeface="Times New Roman" panose="02020603050405020304" pitchFamily="18" charset="0"/>
              </a:rPr>
              <a:t>16 </a:t>
            </a:r>
            <a:r>
              <a:rPr lang="ro-RO" b="1" dirty="0" smtClean="0">
                <a:solidFill>
                  <a:schemeClr val="accent2">
                    <a:lumMod val="75000"/>
                  </a:schemeClr>
                </a:solidFill>
                <a:latin typeface="Times New Roman" panose="02020603050405020304" pitchFamily="18" charset="0"/>
                <a:cs typeface="Times New Roman" panose="02020603050405020304" pitchFamily="18" charset="0"/>
              </a:rPr>
              <a:t>IDEI PENTRU O PREDARE EFICIENTĂ</a:t>
            </a:r>
            <a:endParaRPr lang="en-GB"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40E1BD19-645C-4BB6-BA51-6D3BC525095E}"/>
              </a:ext>
            </a:extLst>
          </p:cNvPr>
          <p:cNvSpPr>
            <a:spLocks noGrp="1"/>
          </p:cNvSpPr>
          <p:nvPr>
            <p:ph sz="half" idx="1"/>
          </p:nvPr>
        </p:nvSpPr>
        <p:spPr>
          <a:xfrm>
            <a:off x="838200" y="2047006"/>
            <a:ext cx="5181600" cy="4351338"/>
          </a:xfrm>
        </p:spPr>
        <p:txBody>
          <a:bodyPr>
            <a:normAutofit fontScale="85000" lnSpcReduction="10000"/>
          </a:bodyPr>
          <a:lstStyle/>
          <a:p>
            <a:pPr marL="514350" indent="-514350">
              <a:buFont typeface="+mj-lt"/>
              <a:buAutoNum type="arabicPeriod"/>
            </a:pPr>
            <a:r>
              <a:rPr lang="ro-RO" dirty="0" smtClean="0">
                <a:latin typeface="Times New Roman" panose="02020603050405020304" pitchFamily="18" charset="0"/>
                <a:cs typeface="Times New Roman" panose="02020603050405020304" pitchFamily="18" charset="0"/>
              </a:rPr>
              <a:t>Predarea creativă</a:t>
            </a:r>
            <a:endParaRPr lang="en-GB"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ro-RO" dirty="0" smtClean="0">
                <a:latin typeface="Times New Roman" panose="02020603050405020304" pitchFamily="18" charset="0"/>
                <a:cs typeface="Times New Roman" panose="02020603050405020304" pitchFamily="18" charset="0"/>
              </a:rPr>
              <a:t>Instrumentele </a:t>
            </a:r>
            <a:r>
              <a:rPr lang="en-GB" dirty="0" smtClean="0">
                <a:latin typeface="Times New Roman" panose="02020603050405020304" pitchFamily="18" charset="0"/>
                <a:cs typeface="Times New Roman" panose="02020603050405020304" pitchFamily="18" charset="0"/>
              </a:rPr>
              <a:t>Audio </a:t>
            </a:r>
            <a:r>
              <a:rPr lang="en-GB" dirty="0">
                <a:latin typeface="Times New Roman" panose="02020603050405020304" pitchFamily="18" charset="0"/>
                <a:cs typeface="Times New Roman" panose="02020603050405020304" pitchFamily="18" charset="0"/>
              </a:rPr>
              <a:t>&amp; </a:t>
            </a:r>
            <a:r>
              <a:rPr lang="en-GB" dirty="0" smtClean="0">
                <a:latin typeface="Times New Roman" panose="02020603050405020304" pitchFamily="18" charset="0"/>
                <a:cs typeface="Times New Roman" panose="02020603050405020304" pitchFamily="18" charset="0"/>
              </a:rPr>
              <a:t>Video</a:t>
            </a:r>
            <a:endParaRPr lang="en-GB"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ro-RO" dirty="0" smtClean="0">
                <a:latin typeface="Times New Roman" panose="02020603050405020304" pitchFamily="18" charset="0"/>
                <a:cs typeface="Times New Roman" panose="02020603050405020304" pitchFamily="18" charset="0"/>
              </a:rPr>
              <a:t>Predarea ancorată în </a:t>
            </a:r>
            <a:r>
              <a:rPr lang="ro-RO" dirty="0">
                <a:latin typeface="Times New Roman" panose="02020603050405020304" pitchFamily="18" charset="0"/>
                <a:cs typeface="Times New Roman" panose="02020603050405020304" pitchFamily="18" charset="0"/>
              </a:rPr>
              <a:t>l</a:t>
            </a:r>
            <a:r>
              <a:rPr lang="ro-RO" dirty="0" smtClean="0">
                <a:latin typeface="Times New Roman" panose="02020603050405020304" pitchFamily="18" charset="0"/>
                <a:cs typeface="Times New Roman" panose="02020603050405020304" pitchFamily="18" charset="0"/>
              </a:rPr>
              <a:t>umea reală</a:t>
            </a:r>
            <a:endParaRPr lang="en-GB"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smtClean="0">
                <a:latin typeface="Times New Roman" panose="02020603050405020304" pitchFamily="18" charset="0"/>
                <a:cs typeface="Times New Roman" panose="02020603050405020304" pitchFamily="18" charset="0"/>
              </a:rPr>
              <a:t>Brainstorm</a:t>
            </a:r>
            <a:r>
              <a:rPr lang="ro-RO" dirty="0" smtClean="0">
                <a:latin typeface="Times New Roman" panose="02020603050405020304" pitchFamily="18" charset="0"/>
                <a:cs typeface="Times New Roman" panose="02020603050405020304" pitchFamily="18" charset="0"/>
              </a:rPr>
              <a:t>ing-ul</a:t>
            </a:r>
            <a:endParaRPr lang="en-GB"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ro-RO" dirty="0" smtClean="0">
                <a:latin typeface="Times New Roman" panose="02020603050405020304" pitchFamily="18" charset="0"/>
                <a:cs typeface="Times New Roman" panose="02020603050405020304" pitchFamily="18" charset="0"/>
              </a:rPr>
              <a:t>Lecțiile în afara clasei</a:t>
            </a:r>
          </a:p>
          <a:p>
            <a:pPr marL="514350" indent="-514350">
              <a:buFont typeface="+mj-lt"/>
              <a:buAutoNum type="arabicPeriod"/>
            </a:pPr>
            <a:r>
              <a:rPr lang="ro-RO" dirty="0" smtClean="0">
                <a:latin typeface="Times New Roman" panose="02020603050405020304" pitchFamily="18" charset="0"/>
                <a:cs typeface="Times New Roman" panose="02020603050405020304" pitchFamily="18" charset="0"/>
              </a:rPr>
              <a:t>Jocul de rol</a:t>
            </a:r>
            <a:endParaRPr lang="en-GB"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ro-RO" dirty="0" smtClean="0">
                <a:latin typeface="Times New Roman" panose="02020603050405020304" pitchFamily="18" charset="0"/>
                <a:cs typeface="Times New Roman" panose="02020603050405020304" pitchFamily="18" charset="0"/>
              </a:rPr>
              <a:t>Predarea pe bază de desene însoțite de text (</a:t>
            </a:r>
            <a:r>
              <a:rPr lang="ro-RO" dirty="0" err="1" smtClean="0">
                <a:latin typeface="Times New Roman" panose="02020603050405020304" pitchFamily="18" charset="0"/>
                <a:cs typeface="Times New Roman" panose="02020603050405020304" pitchFamily="18" charset="0"/>
              </a:rPr>
              <a:t>storyboarding</a:t>
            </a:r>
            <a:r>
              <a:rPr lang="ro-RO"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ro-RO" dirty="0" smtClean="0">
                <a:latin typeface="Times New Roman" panose="02020603050405020304" pitchFamily="18" charset="0"/>
                <a:cs typeface="Times New Roman" panose="02020603050405020304" pitchFamily="18" charset="0"/>
              </a:rPr>
              <a:t>Crearea unui ambient stimulator</a:t>
            </a:r>
            <a:endParaRPr lang="en-GB"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35FEA482-49BB-4D7E-8E7C-3DBC9A46A1B2}"/>
              </a:ext>
            </a:extLst>
          </p:cNvPr>
          <p:cNvSpPr>
            <a:spLocks noGrp="1"/>
          </p:cNvSpPr>
          <p:nvPr>
            <p:ph sz="half" idx="2"/>
          </p:nvPr>
        </p:nvSpPr>
        <p:spPr>
          <a:xfrm>
            <a:off x="6172202" y="2047006"/>
            <a:ext cx="5368491" cy="4147732"/>
          </a:xfrm>
        </p:spPr>
        <p:txBody>
          <a:bodyPr>
            <a:normAutofit fontScale="85000" lnSpcReduction="10000"/>
          </a:bodyPr>
          <a:lstStyle/>
          <a:p>
            <a:pPr marL="0" indent="0">
              <a:buNone/>
            </a:pPr>
            <a:r>
              <a:rPr lang="ro-RO"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9</a:t>
            </a:r>
            <a:r>
              <a:rPr lang="en-GB"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Acceptarea ideilor noi</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10. </a:t>
            </a:r>
            <a:r>
              <a:rPr lang="ro-RO" dirty="0" smtClean="0">
                <a:latin typeface="Times New Roman" panose="02020603050405020304" pitchFamily="18" charset="0"/>
                <a:cs typeface="Times New Roman" panose="02020603050405020304" pitchFamily="18" charset="0"/>
              </a:rPr>
              <a:t>Luarea în calcul a unui un nou hobby</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11. </a:t>
            </a:r>
            <a:r>
              <a:rPr lang="ro-RO" dirty="0" smtClean="0">
                <a:latin typeface="Times New Roman" panose="02020603050405020304" pitchFamily="18" charset="0"/>
                <a:cs typeface="Times New Roman" panose="02020603050405020304" pitchFamily="18" charset="0"/>
              </a:rPr>
              <a:t>Munca î</a:t>
            </a:r>
            <a:r>
              <a:rPr lang="en-US" dirty="0" smtClean="0">
                <a:latin typeface="Times New Roman" panose="02020603050405020304" pitchFamily="18" charset="0"/>
                <a:cs typeface="Times New Roman" panose="02020603050405020304" pitchFamily="18" charset="0"/>
              </a:rPr>
              <a:t>n </a:t>
            </a:r>
            <a:r>
              <a:rPr lang="ro-RO" dirty="0" smtClean="0">
                <a:latin typeface="Times New Roman" panose="02020603050405020304" pitchFamily="18" charset="0"/>
                <a:cs typeface="Times New Roman" panose="02020603050405020304" pitchFamily="18" charset="0"/>
              </a:rPr>
              <a:t>echipă cu colegii</a:t>
            </a:r>
          </a:p>
          <a:p>
            <a:pPr marL="0" indent="0">
              <a:buNone/>
            </a:pPr>
            <a:r>
              <a:rPr lang="en-GB" dirty="0" smtClean="0">
                <a:latin typeface="Times New Roman" panose="02020603050405020304" pitchFamily="18" charset="0"/>
                <a:cs typeface="Times New Roman" panose="02020603050405020304" pitchFamily="18" charset="0"/>
              </a:rPr>
              <a:t>12</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Puzzl</a:t>
            </a:r>
            <a:r>
              <a:rPr lang="ro-RO" dirty="0" smtClean="0">
                <a:latin typeface="Times New Roman" panose="02020603050405020304" pitchFamily="18" charset="0"/>
                <a:cs typeface="Times New Roman" panose="02020603050405020304" pitchFamily="18" charset="0"/>
              </a:rPr>
              <a:t>e-urile, rebusurile și jocurile</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13. </a:t>
            </a:r>
            <a:r>
              <a:rPr lang="ro-RO" dirty="0" smtClean="0">
                <a:latin typeface="Times New Roman" panose="02020603050405020304" pitchFamily="18" charset="0"/>
                <a:cs typeface="Times New Roman" panose="02020603050405020304" pitchFamily="18" charset="0"/>
              </a:rPr>
              <a:t>Inițierea unor cluburi/grupuri școlare</a:t>
            </a:r>
          </a:p>
          <a:p>
            <a:pPr marL="0" indent="0">
              <a:buNone/>
            </a:pPr>
            <a:r>
              <a:rPr lang="ro-RO" dirty="0">
                <a:latin typeface="Times New Roman" panose="02020603050405020304" pitchFamily="18" charset="0"/>
                <a:cs typeface="Times New Roman" panose="02020603050405020304" pitchFamily="18" charset="0"/>
              </a:rPr>
              <a:t>1</a:t>
            </a:r>
            <a:r>
              <a:rPr lang="en-GB" dirty="0" smtClean="0">
                <a:latin typeface="Times New Roman" panose="02020603050405020304" pitchFamily="18" charset="0"/>
                <a:cs typeface="Times New Roman" panose="02020603050405020304" pitchFamily="18" charset="0"/>
              </a:rPr>
              <a:t>4.</a:t>
            </a:r>
            <a:r>
              <a:rPr lang="ro-RO" dirty="0" smtClean="0">
                <a:latin typeface="Times New Roman" panose="02020603050405020304" pitchFamily="18" charset="0"/>
                <a:cs typeface="Times New Roman" panose="02020603050405020304" pitchFamily="18" charset="0"/>
              </a:rPr>
              <a:t> Studierea unor cărți despre creativitate</a:t>
            </a:r>
            <a:endParaRPr lang="en-GB" dirty="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15.</a:t>
            </a:r>
            <a:r>
              <a:rPr lang="ro-RO" dirty="0" smtClean="0">
                <a:latin typeface="Times New Roman" panose="02020603050405020304" pitchFamily="18" charset="0"/>
                <a:cs typeface="Times New Roman" panose="02020603050405020304" pitchFamily="18" charset="0"/>
              </a:rPr>
              <a:t> Iubește ceea ce faci/fă ceea ce iubești</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16. </a:t>
            </a:r>
            <a:r>
              <a:rPr lang="ro-RO" dirty="0" smtClean="0">
                <a:latin typeface="Times New Roman" panose="02020603050405020304" pitchFamily="18" charset="0"/>
                <a:cs typeface="Times New Roman" panose="02020603050405020304" pitchFamily="18" charset="0"/>
              </a:rPr>
              <a:t>Introducerea  </a:t>
            </a:r>
            <a:r>
              <a:rPr lang="ro-RO" dirty="0">
                <a:solidFill>
                  <a:prstClr val="black"/>
                </a:solidFill>
                <a:latin typeface="Times New Roman" panose="02020603050405020304" pitchFamily="18" charset="0"/>
                <a:cs typeface="Times New Roman" panose="02020603050405020304" pitchFamily="18" charset="0"/>
              </a:rPr>
              <a:t>lecțiilor ca pe o poveste</a:t>
            </a:r>
            <a:endParaRPr lang="en-GB"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18D86A89-518C-4CD9-B0FD-6224273B6AB9}"/>
              </a:ext>
            </a:extLst>
          </p:cNvPr>
          <p:cNvSpPr/>
          <p:nvPr/>
        </p:nvSpPr>
        <p:spPr>
          <a:xfrm>
            <a:off x="978568" y="6087816"/>
            <a:ext cx="9763225" cy="461665"/>
          </a:xfrm>
          <a:prstGeom prst="rect">
            <a:avLst/>
          </a:prstGeom>
        </p:spPr>
        <p:txBody>
          <a:bodyPr wrap="square">
            <a:spAutoFit/>
          </a:bodyPr>
          <a:lstStyle/>
          <a:p>
            <a:r>
              <a:rPr lang="en-GB" sz="2400" dirty="0">
                <a:hlinkClick r:id="rId2"/>
              </a:rPr>
              <a:t>https://www.edsys.in/16-innovative-ideas-make-teaching-methods-effective/</a:t>
            </a:r>
            <a:r>
              <a:rPr lang="en-GB" sz="2400" dirty="0"/>
              <a:t> </a:t>
            </a:r>
          </a:p>
        </p:txBody>
      </p:sp>
    </p:spTree>
    <p:extLst>
      <p:ext uri="{BB962C8B-B14F-4D97-AF65-F5344CB8AC3E}">
        <p14:creationId xmlns:p14="http://schemas.microsoft.com/office/powerpoint/2010/main" val="828802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1"/>
            <a:ext cx="6656388"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rot="16200000" flipH="1">
            <a:off x="7035007" y="4947445"/>
            <a:ext cx="785813" cy="1428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183" name="TextBox 13"/>
          <p:cNvSpPr txBox="1">
            <a:spLocks noChangeArrowheads="1"/>
          </p:cNvSpPr>
          <p:nvPr/>
        </p:nvSpPr>
        <p:spPr bwMode="auto">
          <a:xfrm>
            <a:off x="6713538" y="4268788"/>
            <a:ext cx="1702710" cy="369332"/>
          </a:xfrm>
          <a:prstGeom prst="rect">
            <a:avLst/>
          </a:prstGeom>
          <a:solidFill>
            <a:srgbClr val="92D050"/>
          </a:solidFill>
          <a:ln w="38100">
            <a:solidFill>
              <a:srgbClr val="FF0000"/>
            </a:solidFill>
            <a:miter lim="800000"/>
            <a:headEnd/>
            <a:tailEnd/>
          </a:ln>
        </p:spPr>
        <p:txBody>
          <a:bodyPr wrap="non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Click on „Next“</a:t>
            </a:r>
            <a:endParaRPr lang="en-US" dirty="0"/>
          </a:p>
        </p:txBody>
      </p:sp>
    </p:spTree>
    <p:extLst>
      <p:ext uri="{BB962C8B-B14F-4D97-AF65-F5344CB8AC3E}">
        <p14:creationId xmlns:p14="http://schemas.microsoft.com/office/powerpoint/2010/main" val="408046229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457200"/>
            <a:ext cx="7351712"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rot="16200000" flipH="1">
            <a:off x="7524750" y="4572000"/>
            <a:ext cx="857250" cy="2857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04" name="TextBox 6"/>
          <p:cNvSpPr txBox="1">
            <a:spLocks noChangeArrowheads="1"/>
          </p:cNvSpPr>
          <p:nvPr/>
        </p:nvSpPr>
        <p:spPr bwMode="auto">
          <a:xfrm>
            <a:off x="7167562" y="3929063"/>
            <a:ext cx="1808758" cy="369332"/>
          </a:xfrm>
          <a:prstGeom prst="rect">
            <a:avLst/>
          </a:prstGeom>
          <a:solidFill>
            <a:srgbClr val="92D050"/>
          </a:solidFill>
          <a:ln w="38100">
            <a:solidFill>
              <a:srgbClr val="FF0000"/>
            </a:solidFill>
            <a:miter lim="800000"/>
            <a:headEnd/>
            <a:tailEnd/>
          </a:ln>
        </p:spPr>
        <p:txBody>
          <a:bodyPr wrap="square">
            <a:spAutoFit/>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r>
              <a:rPr lang="lt-LT" dirty="0"/>
              <a:t>Click on „Next“</a:t>
            </a:r>
            <a:endParaRPr lang="en-US" dirty="0"/>
          </a:p>
        </p:txBody>
      </p:sp>
    </p:spTree>
    <p:extLst>
      <p:ext uri="{BB962C8B-B14F-4D97-AF65-F5344CB8AC3E}">
        <p14:creationId xmlns:p14="http://schemas.microsoft.com/office/powerpoint/2010/main" val="379546655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515155" y="365125"/>
            <a:ext cx="10838645" cy="1325563"/>
          </a:xfrm>
        </p:spPr>
        <p:txBody>
          <a:bodyPr>
            <a:normAutofit/>
          </a:bodyPr>
          <a:lstStyle/>
          <a:p>
            <a:pPr algn="ctr"/>
            <a:r>
              <a:rPr lang="ro-RO" b="1" dirty="0" smtClean="0">
                <a:latin typeface="Times New Roman" pitchFamily="18" charset="0"/>
                <a:ea typeface="ＭＳ Ｐゴシック" pitchFamily="34" charset="-128"/>
                <a:cs typeface="Times New Roman" pitchFamily="18" charset="0"/>
              </a:rPr>
              <a:t>Instrumente digitale pentru crearea benzilor desenate</a:t>
            </a:r>
            <a:endParaRPr lang="en-US" b="1" dirty="0">
              <a:latin typeface="Times New Roman" pitchFamily="18" charset="0"/>
              <a:ea typeface="ＭＳ Ｐゴシック" pitchFamily="34" charset="-128"/>
              <a:cs typeface="Times New Roman" pitchFamily="18" charset="0"/>
            </a:endParaRPr>
          </a:p>
        </p:txBody>
      </p:sp>
      <p:sp>
        <p:nvSpPr>
          <p:cNvPr id="25603" name="Content Placeholder 5"/>
          <p:cNvSpPr>
            <a:spLocks noGrp="1"/>
          </p:cNvSpPr>
          <p:nvPr>
            <p:ph idx="1"/>
          </p:nvPr>
        </p:nvSpPr>
        <p:spPr/>
        <p:txBody>
          <a:bodyPr>
            <a:normAutofit fontScale="77500" lnSpcReduction="20000"/>
          </a:bodyPr>
          <a:lstStyle/>
          <a:p>
            <a:pPr>
              <a:lnSpc>
                <a:spcPct val="110000"/>
              </a:lnSpc>
            </a:pPr>
            <a:r>
              <a:rPr lang="en-US" dirty="0">
                <a:latin typeface="Times New Roman" pitchFamily="18" charset="0"/>
                <a:ea typeface="ＭＳ Ｐゴシック" pitchFamily="34" charset="-128"/>
                <a:cs typeface="Times New Roman" pitchFamily="18" charset="0"/>
                <a:hlinkClick r:id="rId2"/>
              </a:rPr>
              <a:t>http://www.makebeliefscomix.com/</a:t>
            </a:r>
            <a:endParaRPr lang="lt-LT" dirty="0">
              <a:latin typeface="Times New Roman" pitchFamily="18" charset="0"/>
              <a:ea typeface="ＭＳ Ｐゴシック" pitchFamily="34" charset="-128"/>
              <a:cs typeface="Times New Roman" pitchFamily="18" charset="0"/>
            </a:endParaRPr>
          </a:p>
          <a:p>
            <a:pPr>
              <a:lnSpc>
                <a:spcPct val="110000"/>
              </a:lnSpc>
            </a:pPr>
            <a:r>
              <a:rPr lang="en-US" dirty="0">
                <a:latin typeface="Times New Roman" pitchFamily="18" charset="0"/>
                <a:ea typeface="ＭＳ Ｐゴシック" pitchFamily="34" charset="-128"/>
                <a:cs typeface="Times New Roman" pitchFamily="18" charset="0"/>
                <a:hlinkClick r:id="rId3"/>
              </a:rPr>
              <a:t>http://www.bitstrips.com/create/comic/</a:t>
            </a:r>
            <a:endParaRPr lang="lt-LT" dirty="0">
              <a:latin typeface="Times New Roman" pitchFamily="18" charset="0"/>
              <a:ea typeface="ＭＳ Ｐゴシック" pitchFamily="34" charset="-128"/>
              <a:cs typeface="Times New Roman" pitchFamily="18" charset="0"/>
            </a:endParaRPr>
          </a:p>
          <a:p>
            <a:pPr>
              <a:lnSpc>
                <a:spcPct val="110000"/>
              </a:lnSpc>
            </a:pPr>
            <a:r>
              <a:rPr lang="en-US" dirty="0">
                <a:latin typeface="Times New Roman" pitchFamily="18" charset="0"/>
                <a:ea typeface="ＭＳ Ｐゴシック" pitchFamily="34" charset="-128"/>
                <a:cs typeface="Times New Roman" pitchFamily="18" charset="0"/>
                <a:hlinkClick r:id="rId4"/>
              </a:rPr>
              <a:t>http://www.pixton.com/</a:t>
            </a:r>
            <a:endParaRPr lang="lt-LT" dirty="0">
              <a:latin typeface="Times New Roman" pitchFamily="18" charset="0"/>
              <a:ea typeface="ＭＳ Ｐゴシック" pitchFamily="34" charset="-128"/>
              <a:cs typeface="Times New Roman" pitchFamily="18" charset="0"/>
            </a:endParaRPr>
          </a:p>
          <a:p>
            <a:pPr>
              <a:lnSpc>
                <a:spcPct val="110000"/>
              </a:lnSpc>
            </a:pPr>
            <a:r>
              <a:rPr lang="lt-LT" dirty="0">
                <a:latin typeface="Times New Roman" pitchFamily="18" charset="0"/>
                <a:ea typeface="ＭＳ Ｐゴシック" pitchFamily="34" charset="-128"/>
                <a:cs typeface="Times New Roman" pitchFamily="18" charset="0"/>
                <a:hlinkClick r:id="rId5"/>
              </a:rPr>
              <a:t>http://en.uptodown.com/search/free-comic-maker-software</a:t>
            </a:r>
            <a:endParaRPr lang="lt-LT" dirty="0">
              <a:latin typeface="Times New Roman" pitchFamily="18" charset="0"/>
              <a:ea typeface="ＭＳ Ｐゴシック" pitchFamily="34" charset="-128"/>
              <a:cs typeface="Times New Roman" pitchFamily="18" charset="0"/>
            </a:endParaRPr>
          </a:p>
          <a:p>
            <a:pPr>
              <a:lnSpc>
                <a:spcPct val="110000"/>
              </a:lnSpc>
            </a:pPr>
            <a:r>
              <a:rPr lang="lt-LT" dirty="0">
                <a:latin typeface="Times New Roman" pitchFamily="18" charset="0"/>
                <a:ea typeface="ＭＳ Ｐゴシック" pitchFamily="34" charset="-128"/>
                <a:cs typeface="Times New Roman" pitchFamily="18" charset="0"/>
                <a:hlinkClick r:id="rId6"/>
              </a:rPr>
              <a:t>http://www.readwritethink.org/files/resources/interactives/comic/index.html</a:t>
            </a:r>
            <a:endParaRPr lang="lt-LT" dirty="0">
              <a:latin typeface="Times New Roman" pitchFamily="18" charset="0"/>
              <a:ea typeface="ＭＳ Ｐゴシック" pitchFamily="34" charset="-128"/>
              <a:cs typeface="Times New Roman" pitchFamily="18" charset="0"/>
            </a:endParaRPr>
          </a:p>
          <a:p>
            <a:pPr>
              <a:lnSpc>
                <a:spcPct val="110000"/>
              </a:lnSpc>
            </a:pPr>
            <a:r>
              <a:rPr lang="en-US" dirty="0">
                <a:latin typeface="Times New Roman" pitchFamily="18" charset="0"/>
                <a:ea typeface="ＭＳ Ｐゴシック" pitchFamily="34" charset="-128"/>
                <a:cs typeface="Times New Roman" pitchFamily="18" charset="0"/>
                <a:hlinkClick r:id="rId7"/>
              </a:rPr>
              <a:t>http://www.befunky.com/</a:t>
            </a:r>
            <a:endParaRPr lang="lt-LT" dirty="0">
              <a:latin typeface="Times New Roman" pitchFamily="18" charset="0"/>
              <a:ea typeface="ＭＳ Ｐゴシック" pitchFamily="34" charset="-128"/>
              <a:cs typeface="Times New Roman" pitchFamily="18" charset="0"/>
            </a:endParaRPr>
          </a:p>
          <a:p>
            <a:pPr marL="0" indent="0">
              <a:lnSpc>
                <a:spcPct val="110000"/>
              </a:lnSpc>
              <a:buNone/>
            </a:pPr>
            <a:r>
              <a:rPr lang="ro-RO" dirty="0" smtClean="0">
                <a:latin typeface="Times New Roman" pitchFamily="18" charset="0"/>
                <a:ea typeface="ＭＳ Ｐゴシック" pitchFamily="34" charset="-128"/>
                <a:cs typeface="Times New Roman" pitchFamily="18" charset="0"/>
              </a:rPr>
              <a:t>Cum să creezi</a:t>
            </a:r>
            <a:r>
              <a:rPr lang="lt-LT" dirty="0" smtClean="0">
                <a:latin typeface="Times New Roman" pitchFamily="18" charset="0"/>
                <a:ea typeface="ＭＳ Ｐゴシック" pitchFamily="34" charset="-128"/>
                <a:cs typeface="Times New Roman" pitchFamily="18" charset="0"/>
              </a:rPr>
              <a:t>?</a:t>
            </a:r>
            <a:endParaRPr lang="lt-LT" dirty="0">
              <a:latin typeface="Times New Roman" pitchFamily="18" charset="0"/>
              <a:ea typeface="ＭＳ Ｐゴシック" pitchFamily="34" charset="-128"/>
              <a:cs typeface="Times New Roman" pitchFamily="18" charset="0"/>
            </a:endParaRPr>
          </a:p>
          <a:p>
            <a:pPr>
              <a:lnSpc>
                <a:spcPct val="110000"/>
              </a:lnSpc>
            </a:pPr>
            <a:r>
              <a:rPr lang="en-US" dirty="0">
                <a:latin typeface="Times New Roman" pitchFamily="18" charset="0"/>
                <a:ea typeface="ＭＳ Ｐゴシック" pitchFamily="34" charset="-128"/>
                <a:cs typeface="Times New Roman" pitchFamily="18" charset="0"/>
                <a:hlinkClick r:id="rId8"/>
              </a:rPr>
              <a:t>http://vimeo.com/1075052</a:t>
            </a:r>
            <a:endParaRPr lang="en-US" dirty="0">
              <a:latin typeface="Times New Roman" pitchFamily="18" charset="0"/>
              <a:ea typeface="ＭＳ Ｐゴシック" pitchFamily="34" charset="-128"/>
              <a:cs typeface="Times New Roman" pitchFamily="18" charset="0"/>
            </a:endParaRPr>
          </a:p>
          <a:p>
            <a:pPr marL="0" indent="0">
              <a:lnSpc>
                <a:spcPct val="110000"/>
              </a:lnSpc>
              <a:buNone/>
            </a:pPr>
            <a:endParaRPr lang="en-US" i="1" dirty="0">
              <a:latin typeface="Times New Roman" pitchFamily="18" charset="0"/>
              <a:cs typeface="Times New Roman" pitchFamily="18" charset="0"/>
            </a:endParaRPr>
          </a:p>
          <a:p>
            <a:pPr marL="0" indent="0">
              <a:lnSpc>
                <a:spcPct val="110000"/>
              </a:lnSpc>
              <a:buNone/>
            </a:pPr>
            <a:r>
              <a:rPr lang="ro-RO" i="1" dirty="0" smtClean="0">
                <a:latin typeface="Times New Roman" pitchFamily="18" charset="0"/>
                <a:cs typeface="Times New Roman" pitchFamily="18" charset="0"/>
              </a:rPr>
              <a:t>Mai multe despre benzile desenate aflați la</a:t>
            </a:r>
            <a:r>
              <a:rPr lang="en-US" i="1" dirty="0" smtClean="0">
                <a:latin typeface="Times New Roman" pitchFamily="18" charset="0"/>
                <a:cs typeface="Times New Roman" pitchFamily="18" charset="0"/>
              </a:rPr>
              <a:t>: </a:t>
            </a:r>
            <a:r>
              <a:rPr lang="en-US" i="1" dirty="0">
                <a:latin typeface="Times New Roman" pitchFamily="18" charset="0"/>
                <a:cs typeface="Times New Roman" pitchFamily="18" charset="0"/>
                <a:hlinkClick r:id="rId9"/>
              </a:rPr>
              <a:t>Comics as an Educational Tool </a:t>
            </a:r>
            <a:endParaRPr lang="lt-LT" i="1" dirty="0">
              <a:latin typeface="Times New Roman" pitchFamily="18" charset="0"/>
              <a:ea typeface="ＭＳ Ｐゴシック" pitchFamily="34" charset="-128"/>
              <a:cs typeface="Times New Roman" pitchFamily="18" charset="0"/>
            </a:endParaRPr>
          </a:p>
          <a:p>
            <a:pPr>
              <a:lnSpc>
                <a:spcPct val="110000"/>
              </a:lnSpc>
            </a:pPr>
            <a:endParaRPr lang="lt-LT" dirty="0">
              <a:latin typeface="Times New Roman" pitchFamily="18" charset="0"/>
              <a:ea typeface="ＭＳ Ｐゴシック" pitchFamily="34" charset="-128"/>
              <a:cs typeface="Times New Roman" pitchFamily="18" charset="0"/>
            </a:endParaRPr>
          </a:p>
          <a:p>
            <a:pPr>
              <a:lnSpc>
                <a:spcPct val="110000"/>
              </a:lnSpc>
              <a:buFontTx/>
              <a:buNone/>
            </a:pPr>
            <a:endParaRPr lang="lt-LT" dirty="0">
              <a:latin typeface="Times New Roman" pitchFamily="18" charset="0"/>
              <a:ea typeface="ＭＳ Ｐゴシック" pitchFamily="34" charset="-128"/>
              <a:cs typeface="Times New Roman" pitchFamily="18" charset="0"/>
            </a:endParaRPr>
          </a:p>
          <a:p>
            <a:pPr>
              <a:lnSpc>
                <a:spcPct val="110000"/>
              </a:lnSpc>
            </a:pPr>
            <a:endParaRPr lang="lt-LT" dirty="0">
              <a:latin typeface="Times New Roman" pitchFamily="18" charset="0"/>
              <a:ea typeface="ＭＳ Ｐゴシック" pitchFamily="34" charset="-128"/>
              <a:cs typeface="Times New Roman" pitchFamily="18" charset="0"/>
            </a:endParaRPr>
          </a:p>
          <a:p>
            <a:pPr>
              <a:lnSpc>
                <a:spcPct val="110000"/>
              </a:lnSpc>
            </a:pPr>
            <a:endParaRPr lang="lt-LT" dirty="0">
              <a:latin typeface="Times New Roman" pitchFamily="18" charset="0"/>
              <a:ea typeface="ＭＳ Ｐゴシック" pitchFamily="34" charset="-128"/>
              <a:cs typeface="Times New Roman" pitchFamily="18" charset="0"/>
            </a:endParaRPr>
          </a:p>
          <a:p>
            <a:pPr>
              <a:lnSpc>
                <a:spcPct val="110000"/>
              </a:lnSpc>
            </a:pPr>
            <a:endParaRPr lang="en-US"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872009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506532" cy="1325563"/>
          </a:xfrm>
        </p:spPr>
        <p:txBody>
          <a:bodyPr/>
          <a:lstStyle/>
          <a:p>
            <a:r>
              <a:rPr lang="ro-RO" b="1" dirty="0" smtClean="0">
                <a:latin typeface="Times New Roman" pitchFamily="18" charset="0"/>
                <a:cs typeface="Times New Roman" pitchFamily="18" charset="0"/>
              </a:rPr>
              <a:t>Benzi desenate/</a:t>
            </a:r>
            <a:r>
              <a:rPr lang="en-US" b="1" dirty="0" smtClean="0">
                <a:latin typeface="Times New Roman" pitchFamily="18" charset="0"/>
                <a:cs typeface="Times New Roman" pitchFamily="18" charset="0"/>
              </a:rPr>
              <a:t>Comics </a:t>
            </a:r>
            <a:endParaRPr lang="lt-LT" b="1" dirty="0">
              <a:latin typeface="Times New Roman" pitchFamily="18" charset="0"/>
              <a:cs typeface="Times New Roman" pitchFamily="18" charset="0"/>
            </a:endParaRPr>
          </a:p>
        </p:txBody>
      </p:sp>
      <p:pic>
        <p:nvPicPr>
          <p:cNvPr id="10244" name="Picture 4" descr="http://4.bp.blogspot.com/-YgaMF3VQWLg/TnVXxGit4KI/AAAAAAAAA3g/ChG9SMVw58Y/s1600/funny-comic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636913"/>
            <a:ext cx="3914952" cy="314174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1.bp.blogspot.com/-v2orwPppfec/TnVXp4WoX4I/AAAAAAAAA20/Cmq1e02MRg0/s1600/comichomelesslotter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824" y="476672"/>
            <a:ext cx="5229047" cy="4695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63952" y="5373216"/>
            <a:ext cx="4752528" cy="369332"/>
          </a:xfrm>
          <a:prstGeom prst="rect">
            <a:avLst/>
          </a:prstGeom>
        </p:spPr>
        <p:txBody>
          <a:bodyPr wrap="square">
            <a:spAutoFit/>
          </a:bodyPr>
          <a:lstStyle/>
          <a:p>
            <a:r>
              <a:rPr lang="lt-LT" dirty="0">
                <a:latin typeface="Times New Roman" pitchFamily="18" charset="0"/>
                <a:cs typeface="Times New Roman" pitchFamily="18" charset="0"/>
                <a:hlinkClick r:id="rId4"/>
              </a:rPr>
              <a:t>http://hahawtf.blogspot.com/p/funny-comics.html</a:t>
            </a:r>
            <a:r>
              <a:rPr lang="en-US" dirty="0">
                <a:latin typeface="Times New Roman" pitchFamily="18" charset="0"/>
                <a:cs typeface="Times New Roman" pitchFamily="18" charset="0"/>
              </a:rPr>
              <a:t> </a:t>
            </a: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val="124792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17652" y="1735479"/>
            <a:ext cx="2663359" cy="27120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330729" y="3996648"/>
            <a:ext cx="4318422" cy="28512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urinio vietos rezervavimo ženklas 1"/>
          <p:cNvSpPr txBox="1">
            <a:spLocks/>
          </p:cNvSpPr>
          <p:nvPr/>
        </p:nvSpPr>
        <p:spPr bwMode="auto">
          <a:xfrm>
            <a:off x="1722217" y="4797153"/>
            <a:ext cx="4608512" cy="9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80975" indent="-180975" algn="l" rtl="0" fontAlgn="base">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fontAlgn="base">
              <a:spcBef>
                <a:spcPct val="0"/>
              </a:spcBef>
              <a:spcAft>
                <a:spcPct val="40000"/>
              </a:spcAft>
              <a:buChar char="–"/>
              <a:defRPr>
                <a:solidFill>
                  <a:schemeClr val="tx1"/>
                </a:solidFill>
                <a:latin typeface="+mn-lt"/>
                <a:cs typeface="+mn-cs"/>
              </a:defRPr>
            </a:lvl2pPr>
            <a:lvl3pPr marL="720725" indent="-274638" algn="l" rtl="0" fontAlgn="base">
              <a:spcBef>
                <a:spcPct val="0"/>
              </a:spcBef>
              <a:spcAft>
                <a:spcPct val="40000"/>
              </a:spcAft>
              <a:buChar char="•"/>
              <a:defRPr>
                <a:solidFill>
                  <a:schemeClr val="tx1"/>
                </a:solidFill>
                <a:latin typeface="+mn-lt"/>
                <a:cs typeface="+mn-cs"/>
              </a:defRPr>
            </a:lvl3pPr>
            <a:lvl4pPr marL="987425" indent="-265113" algn="l" rtl="0" fontAlgn="base">
              <a:spcBef>
                <a:spcPct val="0"/>
              </a:spcBef>
              <a:spcAft>
                <a:spcPct val="40000"/>
              </a:spcAft>
              <a:buChar char="–"/>
              <a:defRPr>
                <a:solidFill>
                  <a:schemeClr val="tx1"/>
                </a:solidFill>
                <a:latin typeface="+mn-lt"/>
                <a:cs typeface="+mn-cs"/>
              </a:defRPr>
            </a:lvl4pPr>
            <a:lvl5pPr marL="1254125" indent="-265113" algn="l" rtl="0" fontAlgn="base">
              <a:spcBef>
                <a:spcPct val="0"/>
              </a:spcBef>
              <a:spcAft>
                <a:spcPct val="40000"/>
              </a:spcAft>
              <a:buChar char="»"/>
              <a:defRPr>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a:buClr>
                <a:srgbClr val="FEA501"/>
              </a:buClr>
            </a:pPr>
            <a:r>
              <a:rPr lang="lt-LT" sz="2400" kern="0" dirty="0">
                <a:solidFill>
                  <a:srgbClr val="000000"/>
                </a:solidFill>
                <a:latin typeface="Times New Roman" pitchFamily="18" charset="0"/>
                <a:cs typeface="Times New Roman" pitchFamily="18" charset="0"/>
                <a:hlinkClick r:id="rId6"/>
              </a:rPr>
              <a:t>http://www.wordle.net/gallery</a:t>
            </a:r>
            <a:endParaRPr lang="en-US" sz="2400" kern="0" dirty="0">
              <a:solidFill>
                <a:srgbClr val="000000"/>
              </a:solidFill>
              <a:latin typeface="Times New Roman" pitchFamily="18" charset="0"/>
              <a:cs typeface="Times New Roman" pitchFamily="18" charset="0"/>
            </a:endParaRPr>
          </a:p>
          <a:p>
            <a:pPr>
              <a:buClr>
                <a:srgbClr val="FEA501"/>
              </a:buClr>
            </a:pPr>
            <a:r>
              <a:rPr lang="lt-LT" sz="2400" kern="0" dirty="0">
                <a:solidFill>
                  <a:srgbClr val="000000"/>
                </a:solidFill>
                <a:latin typeface="Times New Roman" pitchFamily="18" charset="0"/>
                <a:cs typeface="Times New Roman" pitchFamily="18" charset="0"/>
                <a:hlinkClick r:id="rId7"/>
              </a:rPr>
              <a:t>http://www.tagxedo.com/app.html</a:t>
            </a:r>
            <a:endParaRPr lang="lt-LT" sz="2400" kern="0" dirty="0">
              <a:solidFill>
                <a:srgbClr val="000000"/>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8597" y="2108147"/>
            <a:ext cx="2109025" cy="26890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ntraštė 1"/>
          <p:cNvSpPr txBox="1">
            <a:spLocks/>
          </p:cNvSpPr>
          <p:nvPr/>
        </p:nvSpPr>
        <p:spPr>
          <a:xfrm>
            <a:off x="2065154" y="414696"/>
            <a:ext cx="8229600" cy="905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dirty="0" smtClean="0">
                <a:latin typeface="Times New Roman" pitchFamily="18" charset="0"/>
                <a:cs typeface="Times New Roman" pitchFamily="18" charset="0"/>
              </a:rPr>
              <a:t>Norișorul cuvintelor/Tag Cloud</a:t>
            </a:r>
            <a:endParaRPr lang="lt-LT" sz="2800" dirty="0">
              <a:solidFill>
                <a:prstClr val="black"/>
              </a:solidFill>
              <a:latin typeface="Times New Roman" pitchFamily="18" charset="0"/>
              <a:cs typeface="Times New Roman" pitchFamily="18" charset="0"/>
            </a:endParaRPr>
          </a:p>
        </p:txBody>
      </p:sp>
      <p:pic>
        <p:nvPicPr>
          <p:cNvPr id="7" name="Picture 2" descr="http://tagcloudfreak.files.wordpress.com/2007/05/800px-web_20_ma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5878" y="1307764"/>
            <a:ext cx="4186352" cy="3139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792031"/>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lnSpc>
                <a:spcPct val="100000"/>
              </a:lnSpc>
              <a:spcAft>
                <a:spcPct val="0"/>
              </a:spcAft>
            </a:pPr>
            <a:r>
              <a:rPr lang="ro-RO" altLang="lt-LT" dirty="0" smtClean="0">
                <a:solidFill>
                  <a:srgbClr val="86BF59"/>
                </a:solidFill>
                <a:latin typeface="Times New Roman" panose="02020603050405020304" pitchFamily="18" charset="0"/>
                <a:cs typeface="Times New Roman" panose="02020603050405020304" pitchFamily="18" charset="0"/>
              </a:rPr>
              <a:t>Instrumente digitale gratuite pentru profesori</a:t>
            </a:r>
            <a:endParaRPr lang="lt-LT" dirty="0">
              <a:latin typeface="Times New Roman" panose="02020603050405020304" pitchFamily="18" charset="0"/>
              <a:cs typeface="Times New Roman" panose="02020603050405020304" pitchFamily="18" charset="0"/>
            </a:endParaRPr>
          </a:p>
        </p:txBody>
      </p:sp>
      <p:sp>
        <p:nvSpPr>
          <p:cNvPr id="10" name="Content Placeholder 9"/>
          <p:cNvSpPr>
            <a:spLocks noGrp="1"/>
          </p:cNvSpPr>
          <p:nvPr>
            <p:ph sz="quarter" idx="4"/>
          </p:nvPr>
        </p:nvSpPr>
        <p:spPr/>
        <p:txBody>
          <a:bodyPr/>
          <a:lstStyle/>
          <a:p>
            <a:r>
              <a:rPr lang="en-US" u="sng" dirty="0">
                <a:solidFill>
                  <a:srgbClr val="0000FF"/>
                </a:solidFill>
                <a:latin typeface="Times New Roman" panose="02020603050405020304" pitchFamily="18" charset="0"/>
                <a:cs typeface="Times New Roman" panose="02020603050405020304" pitchFamily="18" charset="0"/>
                <a:hlinkClick r:id="rId2"/>
              </a:rPr>
              <a:t>Take Our Teacher Poll!</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3"/>
              </a:rPr>
              <a:t>Teacher Message Board</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4"/>
              </a:rPr>
              <a:t>Teacher Motivator</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5"/>
              </a:rPr>
              <a:t>Teacher Software</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6"/>
              </a:rPr>
              <a:t>Web Site Maker</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7"/>
              </a:rPr>
              <a:t>Weekly Teacher Tips Newsletter</a:t>
            </a:r>
            <a:endParaRPr lang="en-US" dirty="0">
              <a:latin typeface="Times New Roman" panose="02020603050405020304" pitchFamily="18" charset="0"/>
              <a:cs typeface="Times New Roman" panose="02020603050405020304" pitchFamily="18" charset="0"/>
            </a:endParaRPr>
          </a:p>
          <a:p>
            <a:endParaRPr lang="lt-LT" dirty="0"/>
          </a:p>
        </p:txBody>
      </p:sp>
      <p:sp>
        <p:nvSpPr>
          <p:cNvPr id="7" name="Rectangle 2"/>
          <p:cNvSpPr>
            <a:spLocks noChangeArrowheads="1"/>
          </p:cNvSpPr>
          <p:nvPr/>
        </p:nvSpPr>
        <p:spPr bwMode="auto">
          <a:xfrm>
            <a:off x="1524001" y="864733"/>
            <a:ext cx="65" cy="3279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19025" numCol="1" anchor="ctr" anchorCtr="0" compatLnSpc="1">
            <a:prstTxWarp prst="textNoShape">
              <a:avLst/>
            </a:prstTxWarp>
            <a:spAutoFit/>
          </a:bodyPr>
          <a:lstStyle/>
          <a:p>
            <a:pPr defTabSz="685800" eaLnBrk="0" fontAlgn="base" hangingPunct="0">
              <a:spcBef>
                <a:spcPct val="0"/>
              </a:spcBef>
              <a:spcAft>
                <a:spcPct val="0"/>
              </a:spcAft>
            </a:pPr>
            <a:endParaRPr lang="lt-LT" altLang="lt-LT" sz="1350"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half" idx="2"/>
          </p:nvPr>
        </p:nvSpPr>
        <p:spPr/>
        <p:txBody>
          <a:bodyPr/>
          <a:lstStyle/>
          <a:p>
            <a:r>
              <a:rPr lang="en-US" u="sng" dirty="0">
                <a:solidFill>
                  <a:srgbClr val="0000FF"/>
                </a:solidFill>
                <a:latin typeface="Times New Roman" panose="02020603050405020304" pitchFamily="18" charset="0"/>
                <a:cs typeface="Times New Roman" panose="02020603050405020304" pitchFamily="18" charset="0"/>
                <a:hlinkClick r:id="rId8"/>
              </a:rPr>
              <a:t>Animated Educational Arcade</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9"/>
              </a:rPr>
              <a:t>Classroom Calculators</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0"/>
              </a:rPr>
              <a:t>Educational Games</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1"/>
              </a:rPr>
              <a:t>Free Email Accounts</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2"/>
              </a:rPr>
              <a:t>Hand Writing Simulator</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3"/>
              </a:rPr>
              <a:t>Online Calendar Maker</a:t>
            </a:r>
            <a:endParaRPr lang="en-US" dirty="0">
              <a:latin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2240930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latin typeface="Times New Roman" panose="02020603050405020304" pitchFamily="18" charset="0"/>
                <a:cs typeface="Times New Roman" panose="02020603050405020304" pitchFamily="18" charset="0"/>
              </a:rPr>
              <a:t>Link-uri utile pentru o predare creativă</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hlinkClick r:id="rId2"/>
              </a:rPr>
              <a:t>Online web tools for creative educators &amp; trainers</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15 Free Tools for Web-based </a:t>
            </a:r>
            <a:r>
              <a:rPr lang="en-US" dirty="0" err="1">
                <a:latin typeface="Times New Roman" panose="02020603050405020304" pitchFamily="18" charset="0"/>
                <a:cs typeface="Times New Roman" panose="02020603050405020304" pitchFamily="18" charset="0"/>
                <a:hlinkClick r:id="rId3"/>
              </a:rPr>
              <a:t>Collaboratio</a:t>
            </a:r>
            <a:r>
              <a:rPr lang="lt-LT" dirty="0" smtClean="0">
                <a:latin typeface="Times New Roman" panose="02020603050405020304" pitchFamily="18" charset="0"/>
                <a:cs typeface="Times New Roman" panose="02020603050405020304" pitchFamily="18" charset="0"/>
                <a:hlinkClick r:id="rId3"/>
              </a:rPr>
              <a:t>n </a:t>
            </a:r>
            <a:endParaRPr lang="en-US"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hlinkClick r:id="rId4"/>
              </a:rPr>
              <a:t>Virtual </a:t>
            </a:r>
            <a:r>
              <a:rPr lang="lt-LT" dirty="0" err="1">
                <a:latin typeface="Times New Roman" panose="02020603050405020304" pitchFamily="18" charset="0"/>
                <a:cs typeface="Times New Roman" panose="02020603050405020304" pitchFamily="18" charset="0"/>
                <a:hlinkClick r:id="rId4"/>
              </a:rPr>
              <a:t>Classroom</a:t>
            </a:r>
            <a:r>
              <a:rPr lang="lt-LT" dirty="0">
                <a:latin typeface="Times New Roman" panose="02020603050405020304" pitchFamily="18" charset="0"/>
                <a:cs typeface="Times New Roman" panose="02020603050405020304" pitchFamily="18" charset="0"/>
                <a:hlinkClick r:id="rId4"/>
              </a:rPr>
              <a:t> </a:t>
            </a:r>
            <a:r>
              <a:rPr lang="lt-LT" dirty="0" err="1">
                <a:latin typeface="Times New Roman" panose="02020603050405020304" pitchFamily="18" charset="0"/>
                <a:cs typeface="Times New Roman" panose="02020603050405020304" pitchFamily="18" charset="0"/>
                <a:hlinkClick r:id="rId4"/>
              </a:rPr>
              <a:t>Software</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hlinkClick r:id="rId5"/>
              </a:rPr>
              <a:t>Tools </a:t>
            </a:r>
            <a:r>
              <a:rPr lang="lt-LT" dirty="0" err="1">
                <a:latin typeface="Times New Roman" panose="02020603050405020304" pitchFamily="18" charset="0"/>
                <a:cs typeface="Times New Roman" panose="02020603050405020304" pitchFamily="18" charset="0"/>
                <a:hlinkClick r:id="rId5"/>
              </a:rPr>
              <a:t>for</a:t>
            </a:r>
            <a:r>
              <a:rPr lang="lt-LT" dirty="0">
                <a:latin typeface="Times New Roman" panose="02020603050405020304" pitchFamily="18" charset="0"/>
                <a:cs typeface="Times New Roman" panose="02020603050405020304" pitchFamily="18" charset="0"/>
                <a:hlinkClick r:id="rId5"/>
              </a:rPr>
              <a:t> </a:t>
            </a:r>
            <a:r>
              <a:rPr lang="lt-LT" dirty="0" err="1">
                <a:latin typeface="Times New Roman" panose="02020603050405020304" pitchFamily="18" charset="0"/>
                <a:cs typeface="Times New Roman" panose="02020603050405020304" pitchFamily="18" charset="0"/>
                <a:hlinkClick r:id="rId5"/>
              </a:rPr>
              <a:t>educators</a:t>
            </a:r>
            <a:r>
              <a:rPr lang="lt-LT" dirty="0">
                <a:latin typeface="Times New Roman" panose="02020603050405020304" pitchFamily="18" charset="0"/>
                <a:cs typeface="Times New Roman" panose="02020603050405020304" pitchFamily="18" charset="0"/>
                <a:hlinkClick r:id="rId5"/>
              </a:rPr>
              <a:t> </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Free tools for teaching - printable worksheets, </a:t>
            </a:r>
            <a:r>
              <a:rPr lang="lt-LT" dirty="0" err="1">
                <a:latin typeface="Times New Roman" panose="02020603050405020304" pitchFamily="18" charset="0"/>
                <a:cs typeface="Times New Roman" panose="02020603050405020304" pitchFamily="18" charset="0"/>
              </a:rPr>
              <a:t>board</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games</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Crossword</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Maze</a:t>
            </a:r>
            <a:r>
              <a:rPr lang="lt-LT" dirty="0">
                <a:latin typeface="Times New Roman" panose="02020603050405020304" pitchFamily="18" charset="0"/>
                <a:cs typeface="Times New Roman" panose="02020603050405020304" pitchFamily="18" charset="0"/>
              </a:rPr>
              <a:t>, Domino, </a:t>
            </a:r>
            <a:r>
              <a:rPr lang="lt-LT" dirty="0" err="1">
                <a:latin typeface="Times New Roman" panose="02020603050405020304" pitchFamily="18" charset="0"/>
                <a:cs typeface="Times New Roman" panose="02020603050405020304" pitchFamily="18" charset="0"/>
              </a:rPr>
              <a:t>Bingo</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Puzzle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Maker</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classroom </a:t>
            </a:r>
            <a:r>
              <a:rPr lang="en-US" dirty="0" err="1">
                <a:latin typeface="Times New Roman" panose="02020603050405020304" pitchFamily="18" charset="0"/>
                <a:cs typeface="Times New Roman" panose="02020603050405020304" pitchFamily="18" charset="0"/>
              </a:rPr>
              <a:t>printables</a:t>
            </a:r>
            <a:r>
              <a:rPr lang="en-US" dirty="0">
                <a:latin typeface="Times New Roman" panose="02020603050405020304" pitchFamily="18" charset="0"/>
                <a:cs typeface="Times New Roman" panose="02020603050405020304" pitchFamily="18" charset="0"/>
              </a:rPr>
              <a:t> and on-line worksheet templates with images</a:t>
            </a:r>
            <a:r>
              <a:rPr lang="lt-LT"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hlinkClick r:id="rId6"/>
              </a:rPr>
              <a:t>31 Free Social Bookmarking Tools For Educators</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7"/>
              </a:rPr>
              <a:t>What’s </a:t>
            </a:r>
            <a:r>
              <a:rPr lang="en-US" dirty="0" err="1">
                <a:latin typeface="Times New Roman" panose="02020603050405020304" pitchFamily="18" charset="0"/>
                <a:cs typeface="Times New Roman" panose="02020603050405020304" pitchFamily="18" charset="0"/>
                <a:hlinkClick r:id="rId7"/>
              </a:rPr>
              <a:t>APPening</a:t>
            </a:r>
            <a:r>
              <a:rPr lang="en-US" dirty="0">
                <a:latin typeface="Times New Roman" panose="02020603050405020304" pitchFamily="18" charset="0"/>
                <a:cs typeface="Times New Roman" panose="02020603050405020304" pitchFamily="18" charset="0"/>
                <a:hlinkClick r:id="rId7"/>
              </a:rPr>
              <a:t> in Microsoft Education</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hlinkClick r:id="rId8"/>
              </a:rPr>
              <a:t>Top </a:t>
            </a:r>
            <a:r>
              <a:rPr lang="lt-LT" dirty="0" err="1">
                <a:latin typeface="Times New Roman" panose="02020603050405020304" pitchFamily="18" charset="0"/>
                <a:cs typeface="Times New Roman" panose="02020603050405020304" pitchFamily="18" charset="0"/>
                <a:hlinkClick r:id="rId8"/>
              </a:rPr>
              <a:t>free</a:t>
            </a:r>
            <a:r>
              <a:rPr lang="lt-LT" dirty="0">
                <a:latin typeface="Times New Roman" panose="02020603050405020304" pitchFamily="18" charset="0"/>
                <a:cs typeface="Times New Roman" panose="02020603050405020304" pitchFamily="18" charset="0"/>
                <a:hlinkClick r:id="rId8"/>
              </a:rPr>
              <a:t> </a:t>
            </a:r>
            <a:r>
              <a:rPr lang="lt-LT" dirty="0" err="1">
                <a:latin typeface="Times New Roman" panose="02020603050405020304" pitchFamily="18" charset="0"/>
                <a:cs typeface="Times New Roman" panose="02020603050405020304" pitchFamily="18" charset="0"/>
                <a:hlinkClick r:id="rId8"/>
              </a:rPr>
              <a:t>apps</a:t>
            </a:r>
            <a:endParaRPr lang="lt-LT" dirty="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961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321</a:t>
            </a:r>
            <a:r>
              <a:rPr lang="ro-RO" sz="3200" b="1" dirty="0" smtClean="0">
                <a:latin typeface="Times New Roman" panose="02020603050405020304" pitchFamily="18" charset="0"/>
                <a:cs typeface="Times New Roman" panose="02020603050405020304" pitchFamily="18" charset="0"/>
              </a:rPr>
              <a:t> instrumente digitale gratuite pentru profesori – tehnologie gratuită în</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544385"/>
            <a:ext cx="5181600" cy="4351338"/>
          </a:xfrm>
        </p:spPr>
        <p:txBody>
          <a:bodyPr>
            <a:normAutofit/>
          </a:bodyPr>
          <a:lstStyle/>
          <a:p>
            <a:pPr>
              <a:buFont typeface="Arial"/>
              <a:buChar char="•"/>
            </a:pPr>
            <a:r>
              <a:rPr lang="en-US" sz="1800" dirty="0">
                <a:solidFill>
                  <a:srgbClr val="4B4B4B"/>
                </a:solidFill>
                <a:latin typeface="Fira Sans"/>
              </a:rPr>
              <a:t>19 Free Tools To </a:t>
            </a:r>
            <a:r>
              <a:rPr lang="en-US" sz="1800" b="1" dirty="0">
                <a:solidFill>
                  <a:srgbClr val="4B4B4B"/>
                </a:solidFill>
                <a:latin typeface="Fira Sans"/>
              </a:rPr>
              <a:t>Create </a:t>
            </a:r>
            <a:r>
              <a:rPr lang="en-US" sz="1800" b="1" dirty="0" err="1">
                <a:solidFill>
                  <a:srgbClr val="4B4B4B"/>
                </a:solidFill>
                <a:latin typeface="Fira Sans"/>
              </a:rPr>
              <a:t>Infographics</a:t>
            </a:r>
            <a:r>
              <a:rPr lang="en-US" sz="1800" dirty="0">
                <a:solidFill>
                  <a:srgbClr val="4B4B4B"/>
                </a:solidFill>
                <a:latin typeface="Fira Sans"/>
              </a:rPr>
              <a:t> For Teachers</a:t>
            </a:r>
          </a:p>
          <a:p>
            <a:pPr>
              <a:buFont typeface="Arial"/>
              <a:buChar char="•"/>
            </a:pPr>
            <a:r>
              <a:rPr lang="en-US" sz="1800" dirty="0">
                <a:solidFill>
                  <a:srgbClr val="4B4B4B"/>
                </a:solidFill>
                <a:latin typeface="Fira Sans"/>
              </a:rPr>
              <a:t>19 Free </a:t>
            </a:r>
            <a:r>
              <a:rPr lang="en-US" sz="1800" b="1" dirty="0">
                <a:solidFill>
                  <a:srgbClr val="4B4B4B"/>
                </a:solidFill>
                <a:latin typeface="Fira Sans"/>
              </a:rPr>
              <a:t>Text To Speech</a:t>
            </a:r>
            <a:r>
              <a:rPr lang="en-US" sz="1800" dirty="0">
                <a:solidFill>
                  <a:srgbClr val="4B4B4B"/>
                </a:solidFill>
                <a:latin typeface="Fira Sans"/>
              </a:rPr>
              <a:t> Tools For Teachers</a:t>
            </a:r>
          </a:p>
          <a:p>
            <a:pPr>
              <a:buFont typeface="Arial"/>
              <a:buChar char="•"/>
            </a:pPr>
            <a:r>
              <a:rPr lang="en-US" sz="1800" dirty="0">
                <a:solidFill>
                  <a:srgbClr val="4B4B4B"/>
                </a:solidFill>
                <a:latin typeface="Fira Sans"/>
              </a:rPr>
              <a:t>21 Free </a:t>
            </a:r>
            <a:r>
              <a:rPr lang="en-US" sz="1800" b="1" dirty="0">
                <a:solidFill>
                  <a:srgbClr val="4B4B4B"/>
                </a:solidFill>
                <a:latin typeface="Fira Sans"/>
              </a:rPr>
              <a:t>Digital Storytelling</a:t>
            </a:r>
            <a:r>
              <a:rPr lang="en-US" sz="1800" dirty="0">
                <a:solidFill>
                  <a:srgbClr val="4B4B4B"/>
                </a:solidFill>
                <a:latin typeface="Fira Sans"/>
              </a:rPr>
              <a:t> Tools For Teachers</a:t>
            </a:r>
          </a:p>
          <a:p>
            <a:pPr>
              <a:buFont typeface="Arial"/>
              <a:buChar char="•"/>
            </a:pPr>
            <a:r>
              <a:rPr lang="en-US" sz="1800" dirty="0">
                <a:solidFill>
                  <a:srgbClr val="4B4B4B"/>
                </a:solidFill>
                <a:latin typeface="Fira Sans"/>
              </a:rPr>
              <a:t>15 Free </a:t>
            </a:r>
            <a:r>
              <a:rPr lang="en-US" sz="1800" b="1" dirty="0">
                <a:solidFill>
                  <a:srgbClr val="4B4B4B"/>
                </a:solidFill>
                <a:latin typeface="Fira Sans"/>
              </a:rPr>
              <a:t>Podcast</a:t>
            </a:r>
            <a:r>
              <a:rPr lang="en-US" sz="1800" dirty="0">
                <a:solidFill>
                  <a:srgbClr val="4B4B4B"/>
                </a:solidFill>
                <a:latin typeface="Fira Sans"/>
              </a:rPr>
              <a:t> Tools For Teachers</a:t>
            </a:r>
          </a:p>
          <a:p>
            <a:pPr>
              <a:buFont typeface="Arial"/>
              <a:buChar char="•"/>
            </a:pPr>
            <a:r>
              <a:rPr lang="en-US" sz="1800" dirty="0">
                <a:solidFill>
                  <a:srgbClr val="4B4B4B"/>
                </a:solidFill>
                <a:latin typeface="Fira Sans"/>
              </a:rPr>
              <a:t>27 Free </a:t>
            </a:r>
            <a:r>
              <a:rPr lang="en-US" sz="1800" b="1" dirty="0">
                <a:solidFill>
                  <a:srgbClr val="4B4B4B"/>
                </a:solidFill>
                <a:latin typeface="Fira Sans"/>
              </a:rPr>
              <a:t>Survey, Polls, and Quizzes</a:t>
            </a:r>
            <a:r>
              <a:rPr lang="en-US" sz="1800" dirty="0">
                <a:solidFill>
                  <a:srgbClr val="4B4B4B"/>
                </a:solidFill>
                <a:latin typeface="Fira Sans"/>
              </a:rPr>
              <a:t> Tools For Teachers</a:t>
            </a:r>
          </a:p>
          <a:p>
            <a:pPr>
              <a:buFont typeface="Arial"/>
              <a:buChar char="•"/>
            </a:pPr>
            <a:r>
              <a:rPr lang="en-US" sz="1800" dirty="0">
                <a:solidFill>
                  <a:srgbClr val="4B4B4B"/>
                </a:solidFill>
                <a:latin typeface="Fira Sans"/>
              </a:rPr>
              <a:t>17 Free </a:t>
            </a:r>
            <a:r>
              <a:rPr lang="en-US" sz="1800" b="1" dirty="0">
                <a:solidFill>
                  <a:srgbClr val="4B4B4B"/>
                </a:solidFill>
                <a:latin typeface="Fira Sans"/>
              </a:rPr>
              <a:t>Screen Capturing</a:t>
            </a:r>
            <a:r>
              <a:rPr lang="en-US" sz="1800" dirty="0">
                <a:solidFill>
                  <a:srgbClr val="4B4B4B"/>
                </a:solidFill>
                <a:latin typeface="Fira Sans"/>
              </a:rPr>
              <a:t> Tools For Teachers</a:t>
            </a:r>
          </a:p>
          <a:p>
            <a:pPr>
              <a:buFont typeface="Arial"/>
              <a:buChar char="•"/>
            </a:pPr>
            <a:r>
              <a:rPr lang="en-US" sz="1800" dirty="0">
                <a:solidFill>
                  <a:srgbClr val="4B4B4B"/>
                </a:solidFill>
                <a:latin typeface="Fira Sans"/>
              </a:rPr>
              <a:t>30 Free </a:t>
            </a:r>
            <a:r>
              <a:rPr lang="en-US" sz="1800" b="1" dirty="0">
                <a:solidFill>
                  <a:srgbClr val="4B4B4B"/>
                </a:solidFill>
                <a:latin typeface="Fira Sans"/>
              </a:rPr>
              <a:t>Social Bookmarking</a:t>
            </a:r>
            <a:r>
              <a:rPr lang="en-US" sz="1800" dirty="0">
                <a:solidFill>
                  <a:srgbClr val="4B4B4B"/>
                </a:solidFill>
                <a:latin typeface="Fira Sans"/>
              </a:rPr>
              <a:t> Tools For Teachers</a:t>
            </a:r>
          </a:p>
          <a:p>
            <a:pPr>
              <a:buFont typeface="Arial"/>
              <a:buChar char="•"/>
            </a:pPr>
            <a:r>
              <a:rPr lang="en-US" sz="1800" dirty="0">
                <a:solidFill>
                  <a:srgbClr val="4B4B4B"/>
                </a:solidFill>
                <a:latin typeface="Fira Sans"/>
              </a:rPr>
              <a:t>14 Online </a:t>
            </a:r>
            <a:r>
              <a:rPr lang="en-US" sz="1800" b="1" dirty="0">
                <a:solidFill>
                  <a:srgbClr val="4B4B4B"/>
                </a:solidFill>
                <a:latin typeface="Fira Sans"/>
              </a:rPr>
              <a:t>Bibliography and Citation</a:t>
            </a:r>
            <a:r>
              <a:rPr lang="en-US" sz="1800" dirty="0">
                <a:solidFill>
                  <a:srgbClr val="4B4B4B"/>
                </a:solidFill>
                <a:latin typeface="Fira Sans"/>
              </a:rPr>
              <a:t> Tools For </a:t>
            </a:r>
            <a:r>
              <a:rPr lang="en-US" sz="1800" dirty="0" smtClean="0">
                <a:solidFill>
                  <a:srgbClr val="4B4B4B"/>
                </a:solidFill>
                <a:latin typeface="Fira Sans"/>
              </a:rPr>
              <a:t>Teachers</a:t>
            </a:r>
            <a:endParaRPr lang="en-US" sz="1800" dirty="0">
              <a:solidFill>
                <a:srgbClr val="4B4B4B"/>
              </a:solidFill>
              <a:latin typeface="Fira Sans"/>
            </a:endParaRPr>
          </a:p>
        </p:txBody>
      </p:sp>
      <p:sp>
        <p:nvSpPr>
          <p:cNvPr id="4" name="Content Placeholder 3"/>
          <p:cNvSpPr>
            <a:spLocks noGrp="1"/>
          </p:cNvSpPr>
          <p:nvPr>
            <p:ph sz="half" idx="2"/>
          </p:nvPr>
        </p:nvSpPr>
        <p:spPr>
          <a:xfrm>
            <a:off x="5888865" y="1223493"/>
            <a:ext cx="5181600" cy="4672230"/>
          </a:xfrm>
        </p:spPr>
        <p:txBody>
          <a:bodyPr>
            <a:noAutofit/>
          </a:bodyPr>
          <a:lstStyle/>
          <a:p>
            <a:r>
              <a:rPr lang="en-US" sz="1800" dirty="0" smtClean="0">
                <a:solidFill>
                  <a:srgbClr val="4B4B4B"/>
                </a:solidFill>
                <a:latin typeface="Fira Sans"/>
              </a:rPr>
              <a:t>13 </a:t>
            </a:r>
            <a:r>
              <a:rPr lang="en-US" sz="1800" dirty="0">
                <a:solidFill>
                  <a:srgbClr val="4B4B4B"/>
                </a:solidFill>
                <a:latin typeface="Fira Sans"/>
              </a:rPr>
              <a:t>Free </a:t>
            </a:r>
            <a:r>
              <a:rPr lang="en-US" sz="1800" b="1" dirty="0">
                <a:solidFill>
                  <a:srgbClr val="4B4B4B"/>
                </a:solidFill>
                <a:latin typeface="Fira Sans"/>
              </a:rPr>
              <a:t>Sticky Notes</a:t>
            </a:r>
            <a:r>
              <a:rPr lang="en-US" sz="1800" dirty="0">
                <a:solidFill>
                  <a:srgbClr val="4B4B4B"/>
                </a:solidFill>
                <a:latin typeface="Fira Sans"/>
              </a:rPr>
              <a:t> Tools For Teachers</a:t>
            </a:r>
          </a:p>
          <a:p>
            <a:pPr lvl="0">
              <a:buFont typeface="Arial"/>
              <a:buChar char="•"/>
            </a:pPr>
            <a:r>
              <a:rPr lang="en-US" sz="1800" dirty="0">
                <a:solidFill>
                  <a:srgbClr val="4B4B4B"/>
                </a:solidFill>
                <a:latin typeface="Fira Sans"/>
              </a:rPr>
              <a:t>30 Free </a:t>
            </a:r>
            <a:r>
              <a:rPr lang="en-US" sz="1800" b="1" dirty="0">
                <a:solidFill>
                  <a:srgbClr val="4B4B4B"/>
                </a:solidFill>
                <a:latin typeface="Fira Sans"/>
              </a:rPr>
              <a:t>Photo and Image Editing</a:t>
            </a:r>
            <a:r>
              <a:rPr lang="en-US" sz="1800" dirty="0">
                <a:solidFill>
                  <a:srgbClr val="4B4B4B"/>
                </a:solidFill>
                <a:latin typeface="Fira Sans"/>
              </a:rPr>
              <a:t> Tools For </a:t>
            </a:r>
            <a:r>
              <a:rPr lang="en-US" sz="1800" dirty="0" smtClean="0">
                <a:solidFill>
                  <a:srgbClr val="4B4B4B"/>
                </a:solidFill>
                <a:latin typeface="Fira Sans"/>
              </a:rPr>
              <a:t>Teachers</a:t>
            </a:r>
            <a:endParaRPr lang="ro-RO" sz="1800" dirty="0">
              <a:solidFill>
                <a:srgbClr val="4B4B4B"/>
              </a:solidFill>
              <a:latin typeface="Fira Sans"/>
            </a:endParaRPr>
          </a:p>
          <a:p>
            <a:pPr lvl="0">
              <a:buFont typeface="Arial"/>
              <a:buChar char="•"/>
            </a:pPr>
            <a:r>
              <a:rPr lang="en-US" sz="1800" dirty="0" smtClean="0">
                <a:solidFill>
                  <a:srgbClr val="4B4B4B"/>
                </a:solidFill>
                <a:latin typeface="Fira Sans"/>
              </a:rPr>
              <a:t>17 </a:t>
            </a:r>
            <a:r>
              <a:rPr lang="en-US" sz="1800" dirty="0">
                <a:solidFill>
                  <a:srgbClr val="4B4B4B"/>
                </a:solidFill>
                <a:latin typeface="Fira Sans"/>
              </a:rPr>
              <a:t>Free </a:t>
            </a:r>
            <a:r>
              <a:rPr lang="en-US" sz="1800" b="1" dirty="0">
                <a:solidFill>
                  <a:srgbClr val="4B4B4B"/>
                </a:solidFill>
                <a:latin typeface="Fira Sans"/>
              </a:rPr>
              <a:t>Testing and Quizzing</a:t>
            </a:r>
            <a:r>
              <a:rPr lang="en-US" sz="1800" dirty="0">
                <a:solidFill>
                  <a:srgbClr val="4B4B4B"/>
                </a:solidFill>
                <a:latin typeface="Fira Sans"/>
              </a:rPr>
              <a:t> Tool For Teachers</a:t>
            </a:r>
          </a:p>
          <a:p>
            <a:pPr lvl="0">
              <a:buFont typeface="Arial"/>
              <a:buChar char="•"/>
            </a:pPr>
            <a:r>
              <a:rPr lang="en-US" sz="1800" dirty="0">
                <a:solidFill>
                  <a:srgbClr val="4B4B4B"/>
                </a:solidFill>
                <a:latin typeface="Fira Sans"/>
              </a:rPr>
              <a:t>15 Free </a:t>
            </a:r>
            <a:r>
              <a:rPr lang="en-US" sz="1800" b="1" dirty="0">
                <a:solidFill>
                  <a:srgbClr val="4B4B4B"/>
                </a:solidFill>
                <a:latin typeface="Fira Sans"/>
              </a:rPr>
              <a:t>Web Conferencing</a:t>
            </a:r>
            <a:r>
              <a:rPr lang="en-US" sz="1800" dirty="0">
                <a:solidFill>
                  <a:srgbClr val="4B4B4B"/>
                </a:solidFill>
                <a:latin typeface="Fira Sans"/>
              </a:rPr>
              <a:t> Tools For Teachers</a:t>
            </a:r>
          </a:p>
          <a:p>
            <a:pPr lvl="0">
              <a:buFont typeface="Arial"/>
              <a:buChar char="•"/>
            </a:pPr>
            <a:r>
              <a:rPr lang="en-US" sz="1800" dirty="0">
                <a:solidFill>
                  <a:srgbClr val="4B4B4B"/>
                </a:solidFill>
                <a:latin typeface="Fira Sans"/>
              </a:rPr>
              <a:t>15 Free </a:t>
            </a:r>
            <a:r>
              <a:rPr lang="en-US" sz="1800" b="1" dirty="0">
                <a:solidFill>
                  <a:srgbClr val="4B4B4B"/>
                </a:solidFill>
                <a:latin typeface="Fira Sans"/>
              </a:rPr>
              <a:t>Authoring</a:t>
            </a:r>
            <a:r>
              <a:rPr lang="en-US" sz="1800" dirty="0">
                <a:solidFill>
                  <a:srgbClr val="4B4B4B"/>
                </a:solidFill>
                <a:latin typeface="Fira Sans"/>
              </a:rPr>
              <a:t> Tools For Teachers</a:t>
            </a:r>
          </a:p>
          <a:p>
            <a:pPr lvl="0">
              <a:buFont typeface="Arial"/>
              <a:buChar char="•"/>
            </a:pPr>
            <a:r>
              <a:rPr lang="en-US" sz="1800" dirty="0">
                <a:solidFill>
                  <a:srgbClr val="4B4B4B"/>
                </a:solidFill>
                <a:latin typeface="Fira Sans"/>
              </a:rPr>
              <a:t>5 Free </a:t>
            </a:r>
            <a:r>
              <a:rPr lang="en-US" sz="1800" b="1" dirty="0">
                <a:solidFill>
                  <a:srgbClr val="4B4B4B"/>
                </a:solidFill>
                <a:latin typeface="Fira Sans"/>
              </a:rPr>
              <a:t>Annotation</a:t>
            </a:r>
            <a:r>
              <a:rPr lang="en-US" sz="1800" dirty="0">
                <a:solidFill>
                  <a:srgbClr val="4B4B4B"/>
                </a:solidFill>
                <a:latin typeface="Fira Sans"/>
              </a:rPr>
              <a:t> Tools For Teachers</a:t>
            </a:r>
          </a:p>
          <a:p>
            <a:pPr lvl="0">
              <a:buFont typeface="Arial"/>
              <a:buChar char="•"/>
            </a:pPr>
            <a:r>
              <a:rPr lang="en-US" sz="1800" dirty="0">
                <a:solidFill>
                  <a:srgbClr val="4B4B4B"/>
                </a:solidFill>
                <a:latin typeface="Fira Sans"/>
              </a:rPr>
              <a:t>8 Free </a:t>
            </a:r>
            <a:r>
              <a:rPr lang="en-US" sz="1800" b="1" dirty="0">
                <a:solidFill>
                  <a:srgbClr val="4B4B4B"/>
                </a:solidFill>
                <a:latin typeface="Fira Sans"/>
              </a:rPr>
              <a:t>Video</a:t>
            </a:r>
            <a:r>
              <a:rPr lang="en-US" sz="1800" dirty="0">
                <a:solidFill>
                  <a:srgbClr val="4B4B4B"/>
                </a:solidFill>
                <a:latin typeface="Fira Sans"/>
              </a:rPr>
              <a:t> Tools For Teachers</a:t>
            </a:r>
          </a:p>
          <a:p>
            <a:pPr lvl="0">
              <a:buFont typeface="Arial"/>
              <a:buChar char="•"/>
            </a:pPr>
            <a:r>
              <a:rPr lang="en-US" sz="1800" dirty="0">
                <a:solidFill>
                  <a:srgbClr val="4B4B4B"/>
                </a:solidFill>
                <a:latin typeface="Fira Sans"/>
              </a:rPr>
              <a:t>6 Free </a:t>
            </a:r>
            <a:r>
              <a:rPr lang="en-US" sz="1800" b="1" dirty="0">
                <a:solidFill>
                  <a:srgbClr val="4B4B4B"/>
                </a:solidFill>
                <a:latin typeface="Fira Sans"/>
              </a:rPr>
              <a:t>PDF</a:t>
            </a:r>
            <a:r>
              <a:rPr lang="en-US" sz="1800" dirty="0">
                <a:solidFill>
                  <a:srgbClr val="4B4B4B"/>
                </a:solidFill>
                <a:latin typeface="Fira Sans"/>
              </a:rPr>
              <a:t> Tools For Teachers</a:t>
            </a:r>
          </a:p>
          <a:p>
            <a:pPr lvl="0">
              <a:buFont typeface="Arial"/>
              <a:buChar char="•"/>
            </a:pPr>
            <a:r>
              <a:rPr lang="en-US" sz="1800" dirty="0">
                <a:solidFill>
                  <a:srgbClr val="4B4B4B"/>
                </a:solidFill>
                <a:latin typeface="Fira Sans"/>
              </a:rPr>
              <a:t>34 Sites To Download </a:t>
            </a:r>
            <a:r>
              <a:rPr lang="en-US" sz="1800" b="1" dirty="0">
                <a:solidFill>
                  <a:srgbClr val="4B4B4B"/>
                </a:solidFill>
                <a:latin typeface="Fira Sans"/>
              </a:rPr>
              <a:t>Royalty Free and Creative Commons Music</a:t>
            </a:r>
            <a:r>
              <a:rPr lang="en-US" sz="1800" dirty="0">
                <a:solidFill>
                  <a:srgbClr val="4B4B4B"/>
                </a:solidFill>
                <a:latin typeface="Fira Sans"/>
              </a:rPr>
              <a:t> For Teachers</a:t>
            </a:r>
          </a:p>
          <a:p>
            <a:pPr lvl="0">
              <a:buFont typeface="Arial"/>
              <a:buChar char="•"/>
            </a:pPr>
            <a:r>
              <a:rPr lang="en-US" sz="1800" dirty="0">
                <a:solidFill>
                  <a:srgbClr val="4B4B4B"/>
                </a:solidFill>
                <a:latin typeface="Fira Sans"/>
              </a:rPr>
              <a:t>17 Free </a:t>
            </a:r>
            <a:r>
              <a:rPr lang="en-US" sz="1800" b="1" dirty="0">
                <a:solidFill>
                  <a:srgbClr val="4B4B4B"/>
                </a:solidFill>
                <a:latin typeface="Fira Sans"/>
              </a:rPr>
              <a:t>Stock Photos</a:t>
            </a:r>
            <a:r>
              <a:rPr lang="en-US" sz="1800" dirty="0">
                <a:solidFill>
                  <a:srgbClr val="4B4B4B"/>
                </a:solidFill>
                <a:latin typeface="Fira Sans"/>
              </a:rPr>
              <a:t> Sites For Teachers</a:t>
            </a:r>
          </a:p>
        </p:txBody>
      </p:sp>
      <p:sp>
        <p:nvSpPr>
          <p:cNvPr id="5" name="Rectangle 4"/>
          <p:cNvSpPr/>
          <p:nvPr/>
        </p:nvSpPr>
        <p:spPr>
          <a:xfrm>
            <a:off x="838200" y="5895723"/>
            <a:ext cx="10515600" cy="830997"/>
          </a:xfrm>
          <a:prstGeom prst="rect">
            <a:avLst/>
          </a:prstGeom>
        </p:spPr>
        <p:txBody>
          <a:bodyPr wrap="square">
            <a:spAutoFit/>
          </a:bodyPr>
          <a:lstStyle/>
          <a:p>
            <a:r>
              <a:rPr lang="lt-LT" sz="2400" dirty="0">
                <a:latin typeface="Times New Roman" panose="02020603050405020304" pitchFamily="18" charset="0"/>
                <a:cs typeface="Times New Roman" panose="02020603050405020304" pitchFamily="18" charset="0"/>
                <a:hlinkClick r:id="rId2"/>
              </a:rPr>
              <a:t>https://elearningindustry.com/321-free-tools-for-teachers-free-educational-technology</a:t>
            </a:r>
            <a:r>
              <a:rPr lang="lt-LT"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1850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latin typeface="Times New Roman" panose="02020603050405020304" pitchFamily="18" charset="0"/>
                <a:cs typeface="Times New Roman" panose="02020603050405020304" pitchFamily="18" charset="0"/>
              </a:rPr>
              <a:t>Următoarea listă de instrumente digitale este de asemenea folositoare:</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47500" lnSpcReduction="20000"/>
          </a:bodyPr>
          <a:lstStyle/>
          <a:p>
            <a:r>
              <a:rPr lang="en-US" u="sng" dirty="0">
                <a:latin typeface="Times New Roman" panose="02020603050405020304" pitchFamily="18" charset="0"/>
                <a:cs typeface="Times New Roman" panose="02020603050405020304" pitchFamily="18" charset="0"/>
                <a:hlinkClick r:id="rId2"/>
              </a:rPr>
              <a:t>21 Free Digital Storytelling Tools For Teachers and Students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3"/>
              </a:rPr>
              <a:t>List of 13 Free Sticky Notes Tools for Teachers and Students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4"/>
              </a:rPr>
              <a:t>14 Best Online Bibliography and Citation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5"/>
              </a:rPr>
              <a:t>15 Free Web Conferencing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6"/>
              </a:rPr>
              <a:t>List of 15 Free Google Tools for eLearning Professionals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7"/>
              </a:rPr>
              <a:t>23 Microsoft Free Teaching Tools for Educators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8"/>
              </a:rPr>
              <a:t>List of 18 Free Tools to Create Infographics for your Learners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9"/>
              </a:rPr>
              <a:t>15 Social Learning Tools Every Online Educator Should Know About</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0"/>
              </a:rPr>
              <a:t>List of 17 Free Screen Capturing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1"/>
              </a:rPr>
              <a:t>15 Free Podcast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2"/>
              </a:rPr>
              <a:t>Ultimate List of 34 Free Music for eLearning Development</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3"/>
              </a:rPr>
              <a:t>27 Free Survey Polls Quizzes Tools for eLearning</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4"/>
              </a:rPr>
              <a:t>List of 32 Free Photo and Image Editing Tools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5"/>
              </a:rPr>
              <a:t>15 Free Testing and Quizzing Tools for Online Education</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6"/>
              </a:rPr>
              <a:t>List of 72 Free Storyboard Templates for eLearning</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17"/>
              </a:rPr>
              <a:t>19 Free Text To Speech tools for Educators</a:t>
            </a:r>
            <a:endParaRPr lang="en-US" u="sng" dirty="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8270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1868589" y="2177159"/>
            <a:ext cx="8706119" cy="1569660"/>
          </a:xfrm>
          <a:prstGeom prst="rect">
            <a:avLst/>
          </a:prstGeom>
          <a:noFill/>
        </p:spPr>
        <p:txBody>
          <a:bodyPr wrap="square" lIns="91440" tIns="45720" rIns="91440" bIns="45720">
            <a:spAutoFit/>
          </a:bodyPr>
          <a:lstStyle/>
          <a:p>
            <a:pPr algn="ctr"/>
            <a:r>
              <a:rPr lang="ro-RO" sz="9600" b="1" cap="none" spc="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rPr>
              <a:t>VĂ </a:t>
            </a:r>
            <a:r>
              <a:rPr lang="ro-RO" sz="9600" b="1" cap="none" spc="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rPr>
              <a:t>MULȚUMIM!</a:t>
            </a:r>
            <a:endParaRPr lang="ro-RO" sz="9600" b="1" cap="none" spc="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91858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6" y="1125521"/>
            <a:ext cx="2714326" cy="1473300"/>
          </a:xfrm>
        </p:spPr>
        <p:txBody>
          <a:bodyPr>
            <a:normAutofit fontScale="90000"/>
          </a:bodyPr>
          <a:lstStyle/>
          <a:p>
            <a:r>
              <a:rPr lang="en-GB" b="1" dirty="0">
                <a:latin typeface="Times New Roman" panose="02020603050405020304" pitchFamily="18" charset="0"/>
                <a:cs typeface="Times New Roman" panose="02020603050405020304" pitchFamily="18" charset="0"/>
              </a:rPr>
              <a:t>1. </a:t>
            </a:r>
            <a:r>
              <a:rPr lang="ro-RO" b="1" dirty="0" smtClean="0">
                <a:latin typeface="Times New Roman" panose="02020603050405020304" pitchFamily="18" charset="0"/>
                <a:cs typeface="Times New Roman" panose="02020603050405020304" pitchFamily="18" charset="0"/>
              </a:rPr>
              <a:t>Predarea creativă</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552710" y="5255396"/>
            <a:ext cx="11200335" cy="1377224"/>
          </a:xfrm>
        </p:spPr>
        <p:txBody>
          <a:bodyPr>
            <a:normAutofit fontScale="77500" lnSpcReduction="20000"/>
          </a:bodyPr>
          <a:lstStyle/>
          <a:p>
            <a:r>
              <a:rPr lang="ro-RO" dirty="0" smtClean="0">
                <a:latin typeface="Times New Roman" panose="02020603050405020304" pitchFamily="18" charset="0"/>
                <a:cs typeface="Times New Roman" panose="02020603050405020304" pitchFamily="18" charset="0"/>
              </a:rPr>
              <a:t>Utilizați instrumente/materiale didactice care stimulează creativitatea</a:t>
            </a:r>
            <a:r>
              <a:rPr lang="en-GB" dirty="0" smtClean="0">
                <a:latin typeface="Times New Roman" panose="02020603050405020304" pitchFamily="18" charset="0"/>
                <a:cs typeface="Times New Roman" panose="02020603050405020304" pitchFamily="18" charset="0"/>
              </a:rPr>
              <a:t>. Include</a:t>
            </a:r>
            <a:r>
              <a:rPr lang="ro-RO" dirty="0" smtClean="0">
                <a:latin typeface="Times New Roman" panose="02020603050405020304" pitchFamily="18" charset="0"/>
                <a:cs typeface="Times New Roman" panose="02020603050405020304" pitchFamily="18" charset="0"/>
              </a:rPr>
              <a:t>ți</a:t>
            </a:r>
            <a:r>
              <a:rPr lang="en-GB"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jocurile sau </a:t>
            </a:r>
          </a:p>
          <a:p>
            <a:pPr marL="0" indent="0">
              <a:buNone/>
            </a:pPr>
            <a:r>
              <a:rPr lang="ro-RO" dirty="0" smtClean="0">
                <a:latin typeface="Times New Roman" panose="02020603050405020304" pitchFamily="18" charset="0"/>
                <a:cs typeface="Times New Roman" panose="02020603050405020304" pitchFamily="18" charset="0"/>
              </a:rPr>
              <a:t>diferite forme de materiale vizuale care vor incita mințile tinere și le va capta INTERESUL</a:t>
            </a:r>
            <a:r>
              <a:rPr lang="en-GB"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pPr marL="0" indent="0">
              <a:buNone/>
            </a:pPr>
            <a:r>
              <a:rPr lang="en-US" dirty="0">
                <a:hlinkClick r:id="rId2"/>
              </a:rPr>
              <a:t>https://www.teachthought.com/pedagogy/101-ways-for-teachers-to-be-more-creative/</a:t>
            </a:r>
            <a:endParaRPr lang="ro-RO" dirty="0" smtClean="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1052052B-F069-4EC3-B45D-A9195F334790}"/>
              </a:ext>
            </a:extLst>
          </p:cNvPr>
          <p:cNvPicPr>
            <a:picLocks noChangeAspect="1"/>
          </p:cNvPicPr>
          <p:nvPr/>
        </p:nvPicPr>
        <p:blipFill>
          <a:blip r:embed="rId3"/>
          <a:stretch>
            <a:fillRect/>
          </a:stretch>
        </p:blipFill>
        <p:spPr>
          <a:xfrm>
            <a:off x="2874791" y="239997"/>
            <a:ext cx="8295466" cy="5015398"/>
          </a:xfrm>
          <a:prstGeom prst="rect">
            <a:avLst/>
          </a:prstGeom>
          <a:ln>
            <a:noFill/>
          </a:ln>
          <a:effectLst>
            <a:softEdge rad="112500"/>
          </a:effectLst>
        </p:spPr>
      </p:pic>
    </p:spTree>
    <p:extLst>
      <p:ext uri="{BB962C8B-B14F-4D97-AF65-F5344CB8AC3E}">
        <p14:creationId xmlns:p14="http://schemas.microsoft.com/office/powerpoint/2010/main" val="55648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1"/>
            <a:ext cx="3520560" cy="1952530"/>
          </a:xfrm>
        </p:spPr>
        <p:txBody>
          <a:bodyPr>
            <a:normAutofit fontScale="90000"/>
          </a:bodyPr>
          <a:lstStyle/>
          <a:p>
            <a:r>
              <a:rPr lang="en-GB" b="1" dirty="0">
                <a:latin typeface="Times New Roman" panose="02020603050405020304" pitchFamily="18" charset="0"/>
                <a:cs typeface="Times New Roman" panose="02020603050405020304" pitchFamily="18" charset="0"/>
              </a:rPr>
              <a:t>2. </a:t>
            </a:r>
            <a:r>
              <a:rPr lang="ro-RO" b="1" dirty="0" smtClean="0">
                <a:latin typeface="Times New Roman" panose="02020603050405020304" pitchFamily="18" charset="0"/>
                <a:cs typeface="Times New Roman" panose="02020603050405020304" pitchFamily="18" charset="0"/>
              </a:rPr>
              <a:t>Instrumente</a:t>
            </a:r>
            <a:br>
              <a:rPr lang="ro-RO" b="1" dirty="0" smtClean="0">
                <a:latin typeface="Times New Roman" panose="02020603050405020304" pitchFamily="18" charset="0"/>
                <a:cs typeface="Times New Roman" panose="02020603050405020304" pitchFamily="18" charset="0"/>
              </a:rPr>
            </a:br>
            <a:r>
              <a:rPr lang="en-GB" b="1" dirty="0" smtClean="0">
                <a:latin typeface="Times New Roman" panose="02020603050405020304" pitchFamily="18" charset="0"/>
                <a:cs typeface="Times New Roman" panose="02020603050405020304" pitchFamily="18" charset="0"/>
              </a:rPr>
              <a:t>Audio </a:t>
            </a:r>
            <a:r>
              <a:rPr lang="en-GB" b="1" dirty="0">
                <a:latin typeface="Times New Roman" panose="02020603050405020304" pitchFamily="18" charset="0"/>
                <a:cs typeface="Times New Roman" panose="02020603050405020304" pitchFamily="18" charset="0"/>
              </a:rPr>
              <a:t>&amp; Video </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140587" y="4754091"/>
            <a:ext cx="11200335" cy="1904286"/>
          </a:xfrm>
        </p:spPr>
        <p:txBody>
          <a:bodyPr>
            <a:noAutofit/>
          </a:bodyPr>
          <a:lstStyle/>
          <a:p>
            <a:pPr>
              <a:lnSpc>
                <a:spcPct val="120000"/>
              </a:lnSpc>
            </a:pPr>
            <a:r>
              <a:rPr lang="en-GB" sz="2400" dirty="0" err="1" smtClean="0">
                <a:latin typeface="Times New Roman" panose="02020603050405020304" pitchFamily="18" charset="0"/>
                <a:cs typeface="Times New Roman" panose="02020603050405020304" pitchFamily="18" charset="0"/>
              </a:rPr>
              <a:t>Incorpora</a:t>
            </a:r>
            <a:r>
              <a:rPr lang="ro-RO" sz="2400" dirty="0" smtClean="0">
                <a:latin typeface="Times New Roman" panose="02020603050405020304" pitchFamily="18" charset="0"/>
                <a:cs typeface="Times New Roman" panose="02020603050405020304" pitchFamily="18" charset="0"/>
              </a:rPr>
              <a:t>ți în lecție materiale</a:t>
            </a:r>
            <a:r>
              <a:rPr lang="en-GB" sz="2400" dirty="0" smtClean="0">
                <a:latin typeface="Times New Roman" panose="02020603050405020304" pitchFamily="18" charset="0"/>
                <a:cs typeface="Times New Roman" panose="02020603050405020304" pitchFamily="18" charset="0"/>
              </a:rPr>
              <a:t> audio-vi</a:t>
            </a:r>
            <a:r>
              <a:rPr lang="ro-RO" sz="2400" dirty="0" smtClean="0">
                <a:latin typeface="Times New Roman" panose="02020603050405020304" pitchFamily="18" charset="0"/>
                <a:cs typeface="Times New Roman" panose="02020603050405020304" pitchFamily="18" charset="0"/>
              </a:rPr>
              <a:t>deo pentru a suplimenta textele din manuale. Acestea pot fi: diapozitive</a:t>
            </a:r>
            <a:r>
              <a:rPr lang="en-GB"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filme</a:t>
            </a:r>
            <a:r>
              <a:rPr lang="en-GB"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imagini</a:t>
            </a:r>
            <a:r>
              <a:rPr lang="en-GB"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grafice sau alte</a:t>
            </a:r>
            <a:r>
              <a:rPr lang="en-GB"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diagrame (mind mapping) și instrumente de organizare a informației (</a:t>
            </a:r>
            <a:r>
              <a:rPr lang="en-GB" sz="2400" dirty="0" smtClean="0">
                <a:latin typeface="Times New Roman" panose="02020603050405020304" pitchFamily="18" charset="0"/>
                <a:cs typeface="Times New Roman" panose="02020603050405020304" pitchFamily="18" charset="0"/>
              </a:rPr>
              <a:t>brain </a:t>
            </a:r>
            <a:r>
              <a:rPr lang="en-GB" sz="2400" dirty="0">
                <a:latin typeface="Times New Roman" panose="02020603050405020304" pitchFamily="18" charset="0"/>
                <a:cs typeface="Times New Roman" panose="02020603050405020304" pitchFamily="18" charset="0"/>
              </a:rPr>
              <a:t>mapping </a:t>
            </a:r>
            <a:r>
              <a:rPr lang="en-GB" sz="2400" dirty="0" smtClean="0">
                <a:latin typeface="Times New Roman" panose="02020603050405020304" pitchFamily="18" charset="0"/>
                <a:cs typeface="Times New Roman" panose="02020603050405020304" pitchFamily="18" charset="0"/>
              </a:rPr>
              <a:t>tools</a:t>
            </a:r>
            <a:r>
              <a:rPr lang="ro-RO" sz="2400" dirty="0" smtClean="0">
                <a:latin typeface="Times New Roman" panose="02020603050405020304" pitchFamily="18" charset="0"/>
                <a:cs typeface="Times New Roman" panose="02020603050405020304" pitchFamily="18" charset="0"/>
              </a:rPr>
              <a:t>)</a:t>
            </a:r>
            <a:r>
              <a:rPr lang="en-US" sz="2400" dirty="0">
                <a:hlinkClick r:id="rId2"/>
              </a:rPr>
              <a:t> https://mashable.com/2013/09/25/mind-mapping-tools/?europe=true</a:t>
            </a:r>
            <a:endParaRPr lang="ro-RO" sz="2400" dirty="0" smtClean="0">
              <a:latin typeface="Times New Roman" panose="02020603050405020304" pitchFamily="18" charset="0"/>
              <a:cs typeface="Times New Roman" panose="02020603050405020304" pitchFamily="18" charset="0"/>
            </a:endParaRPr>
          </a:p>
          <a:p>
            <a:pPr>
              <a:lnSpc>
                <a:spcPct val="120000"/>
              </a:lnSpc>
            </a:pPr>
            <a:endParaRPr lang="en-GB" sz="2400" dirty="0">
              <a:latin typeface="Times New Roman" panose="02020603050405020304" pitchFamily="18" charset="0"/>
              <a:cs typeface="Times New Roman" panose="02020603050405020304" pitchFamily="18" charset="0"/>
            </a:endParaRPr>
          </a:p>
        </p:txBody>
      </p:sp>
      <p:pic>
        <p:nvPicPr>
          <p:cNvPr id="3074" name="Picture 2" descr="https://www.edsys.in/wp-content/uploads/Audio-Video-Tools-1.jpg">
            <a:extLst>
              <a:ext uri="{FF2B5EF4-FFF2-40B4-BE49-F238E27FC236}">
                <a16:creationId xmlns:a16="http://schemas.microsoft.com/office/drawing/2014/main" xmlns="" id="{9A3BFF4A-8C2B-4510-930E-A2E0D083A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029" y="421419"/>
            <a:ext cx="6285337" cy="4202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7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428968" y="1172655"/>
            <a:ext cx="3832112" cy="1473300"/>
          </a:xfrm>
        </p:spPr>
        <p:txBody>
          <a:bodyPr>
            <a:normAutofit fontScale="90000"/>
          </a:bodyPr>
          <a:lstStyle/>
          <a:p>
            <a:r>
              <a:rPr lang="en-GB" b="1" dirty="0">
                <a:latin typeface="Times New Roman" panose="02020603050405020304" pitchFamily="18" charset="0"/>
                <a:cs typeface="Times New Roman" panose="02020603050405020304" pitchFamily="18" charset="0"/>
              </a:rPr>
              <a:t>3. </a:t>
            </a:r>
            <a:r>
              <a:rPr lang="ro-RO" b="1" dirty="0" smtClean="0">
                <a:latin typeface="Times New Roman" panose="02020603050405020304" pitchFamily="18" charset="0"/>
                <a:cs typeface="Times New Roman" panose="02020603050405020304" pitchFamily="18" charset="0"/>
              </a:rPr>
              <a:t>Predarea ancorată în lumea reală</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153465" y="5359399"/>
            <a:ext cx="11200335" cy="1208826"/>
          </a:xfrm>
        </p:spPr>
        <p:txBody>
          <a:bodyPr>
            <a:normAutofit lnSpcReduction="10000"/>
          </a:bodyPr>
          <a:lstStyle/>
          <a:p>
            <a:r>
              <a:rPr lang="ro-RO" dirty="0" smtClean="0">
                <a:latin typeface="Times New Roman" panose="02020603050405020304" pitchFamily="18" charset="0"/>
                <a:cs typeface="Times New Roman" panose="02020603050405020304" pitchFamily="18" charset="0"/>
              </a:rPr>
              <a:t>Aduceți în clasă elemente și experiențe din lumea reală. Ele vor </a:t>
            </a:r>
            <a:r>
              <a:rPr lang="en-US" dirty="0" smtClean="0">
                <a:latin typeface="Times New Roman" panose="02020603050405020304" pitchFamily="18" charset="0"/>
                <a:cs typeface="Times New Roman" panose="02020603050405020304" pitchFamily="18" charset="0"/>
              </a:rPr>
              <a:t>“</a:t>
            </a:r>
            <a:r>
              <a:rPr lang="ro-RO" dirty="0" smtClean="0">
                <a:latin typeface="Times New Roman" panose="02020603050405020304" pitchFamily="18" charset="0"/>
                <a:cs typeface="Times New Roman" panose="02020603050405020304" pitchFamily="18" charset="0"/>
              </a:rPr>
              <a:t>împrospăta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predarea</a:t>
            </a:r>
            <a:r>
              <a:rPr lang="en-US"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și vor stimula învățarea</a:t>
            </a:r>
            <a:r>
              <a:rPr lang="en-GB" dirty="0" smtClean="0">
                <a:latin typeface="Times New Roman" panose="02020603050405020304" pitchFamily="18" charset="0"/>
                <a:cs typeface="Times New Roman" panose="02020603050405020304" pitchFamily="18" charset="0"/>
              </a:rPr>
              <a:t>.</a:t>
            </a:r>
            <a:r>
              <a:rPr lang="en-US" dirty="0" smtClean="0">
                <a:hlinkClick r:id="rId2"/>
              </a:rPr>
              <a:t> </a:t>
            </a:r>
            <a:r>
              <a:rPr lang="en-US" dirty="0">
                <a:hlinkClick r:id="rId2"/>
              </a:rPr>
              <a:t>https://www.teachhub.com/top-12-ways-bring-real-world-your-classroom</a:t>
            </a:r>
            <a:endParaRPr lang="ro-RO"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2050" name="Picture 2" descr="https://www.schoolsthatcan.org/wp-content/uploads/2017/04/Screen-Shot-2017-04-19-at-11.19.24-AM-300x199.png">
            <a:extLst>
              <a:ext uri="{FF2B5EF4-FFF2-40B4-BE49-F238E27FC236}">
                <a16:creationId xmlns:a16="http://schemas.microsoft.com/office/drawing/2014/main" xmlns="" id="{C6C28B3B-E802-4544-BD86-841986278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231471"/>
            <a:ext cx="7394936" cy="49053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9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aizdo rezultatas pagal uÅ¾klausÄ â. Brainstormâ">
            <a:extLst>
              <a:ext uri="{FF2B5EF4-FFF2-40B4-BE49-F238E27FC236}">
                <a16:creationId xmlns:a16="http://schemas.microsoft.com/office/drawing/2014/main" xmlns="" id="{86F7FD95-51D3-4B18-B22C-0FBF45B20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468" y="22191"/>
            <a:ext cx="5602833" cy="53372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4" y="1125521"/>
            <a:ext cx="5242517" cy="1473300"/>
          </a:xfrm>
        </p:spPr>
        <p:txBody>
          <a:bodyPr>
            <a:normAutofit/>
          </a:bodyPr>
          <a:lstStyle/>
          <a:p>
            <a:r>
              <a:rPr lang="en-GB" b="1" dirty="0">
                <a:latin typeface="Times New Roman" panose="02020603050405020304" pitchFamily="18" charset="0"/>
                <a:cs typeface="Times New Roman" panose="02020603050405020304" pitchFamily="18" charset="0"/>
              </a:rPr>
              <a:t>4. </a:t>
            </a:r>
            <a:r>
              <a:rPr lang="en-GB" b="1" dirty="0" smtClean="0">
                <a:latin typeface="Times New Roman" panose="02020603050405020304" pitchFamily="18" charset="0"/>
                <a:cs typeface="Times New Roman" panose="02020603050405020304" pitchFamily="18" charset="0"/>
              </a:rPr>
              <a:t>Brainstorm</a:t>
            </a:r>
            <a:r>
              <a:rPr lang="ro-RO" b="1" dirty="0" smtClean="0">
                <a:latin typeface="Times New Roman" panose="02020603050405020304" pitchFamily="18" charset="0"/>
                <a:cs typeface="Times New Roman" panose="02020603050405020304" pitchFamily="18" charset="0"/>
              </a:rPr>
              <a:t>ing-ul</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153465" y="4997003"/>
            <a:ext cx="11630704" cy="1712890"/>
          </a:xfrm>
        </p:spPr>
        <p:txBody>
          <a:bodyPr>
            <a:normAutofit lnSpcReduction="10000"/>
          </a:bodyPr>
          <a:lstStyle/>
          <a:p>
            <a:r>
              <a:rPr lang="ro-RO" dirty="0" smtClean="0">
                <a:latin typeface="Times New Roman" panose="02020603050405020304" pitchFamily="18" charset="0"/>
                <a:cs typeface="Times New Roman" panose="02020603050405020304" pitchFamily="18" charset="0"/>
              </a:rPr>
              <a:t>Faceți-vă timp pentru sesiuni de</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brainstorming </a:t>
            </a:r>
            <a:r>
              <a:rPr lang="ro-RO" dirty="0" smtClean="0">
                <a:latin typeface="Times New Roman" panose="02020603050405020304" pitchFamily="18" charset="0"/>
                <a:cs typeface="Times New Roman" panose="02020603050405020304" pitchFamily="18" charset="0"/>
              </a:rPr>
              <a:t>în clasă.</a:t>
            </a:r>
            <a:r>
              <a:rPr lang="en-GB"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Aceste sesiuni sunt o excelentă cale de a permite sevei creativității să curgă.</a:t>
            </a:r>
            <a:r>
              <a:rPr lang="en-US" dirty="0">
                <a:hlinkClick r:id="rId3"/>
              </a:rPr>
              <a:t> </a:t>
            </a:r>
            <a:endParaRPr lang="ro-RO" dirty="0" smtClean="0">
              <a:hlinkClick r:id="rId3"/>
            </a:endParaRPr>
          </a:p>
          <a:p>
            <a:pPr marL="0" indent="0">
              <a:buNone/>
            </a:pPr>
            <a:r>
              <a:rPr lang="ro-RO" dirty="0" smtClean="0">
                <a:hlinkClick r:id="rId3"/>
              </a:rPr>
              <a:t> </a:t>
            </a:r>
            <a:r>
              <a:rPr lang="en-US" dirty="0" smtClean="0">
                <a:hlinkClick r:id="rId3"/>
              </a:rPr>
              <a:t>https</a:t>
            </a:r>
            <a:r>
              <a:rPr lang="en-US" dirty="0">
                <a:hlinkClick r:id="rId3"/>
              </a:rPr>
              <a:t>://www.edutopia.org/blog/critical-thinking-toolbox-brainstorm-hans-nathaniel-bluedorn</a:t>
            </a:r>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71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696DFB-AFBB-4A05-80D8-8903C3B0D83C}"/>
              </a:ext>
            </a:extLst>
          </p:cNvPr>
          <p:cNvSpPr>
            <a:spLocks noGrp="1"/>
          </p:cNvSpPr>
          <p:nvPr>
            <p:ph type="title"/>
          </p:nvPr>
        </p:nvSpPr>
        <p:spPr>
          <a:xfrm>
            <a:off x="231005" y="1125520"/>
            <a:ext cx="2855009" cy="2673747"/>
          </a:xfrm>
        </p:spPr>
        <p:txBody>
          <a:bodyPr>
            <a:normAutofit/>
          </a:bodyPr>
          <a:lstStyle/>
          <a:p>
            <a:r>
              <a:rPr lang="en-GB" b="1" dirty="0">
                <a:latin typeface="Times New Roman" panose="02020603050405020304" pitchFamily="18" charset="0"/>
                <a:cs typeface="Times New Roman" panose="02020603050405020304" pitchFamily="18" charset="0"/>
              </a:rPr>
              <a:t>5. </a:t>
            </a:r>
            <a:r>
              <a:rPr lang="ro-RO" b="1" dirty="0" smtClean="0">
                <a:latin typeface="Times New Roman" panose="02020603050405020304" pitchFamily="18" charset="0"/>
                <a:cs typeface="Times New Roman" panose="02020603050405020304" pitchFamily="18" charset="0"/>
              </a:rPr>
              <a:t>Lecțiile în afara sălii de clasă</a:t>
            </a:r>
            <a:endParaRPr lang="en-GB"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1BEDEB19-18C0-43AD-A127-29FA11AE66F1}"/>
              </a:ext>
            </a:extLst>
          </p:cNvPr>
          <p:cNvSpPr>
            <a:spLocks noGrp="1"/>
          </p:cNvSpPr>
          <p:nvPr>
            <p:ph idx="1"/>
          </p:nvPr>
        </p:nvSpPr>
        <p:spPr>
          <a:xfrm>
            <a:off x="372406" y="4301544"/>
            <a:ext cx="11200335" cy="2266681"/>
          </a:xfrm>
        </p:spPr>
        <p:txBody>
          <a:bodyPr>
            <a:noAutofit/>
          </a:bodyPr>
          <a:lstStyle/>
          <a:p>
            <a:pPr>
              <a:lnSpc>
                <a:spcPct val="120000"/>
              </a:lnSpc>
            </a:pPr>
            <a:r>
              <a:rPr lang="ro-RO" sz="2200" dirty="0" smtClean="0">
                <a:latin typeface="Times New Roman" panose="02020603050405020304" pitchFamily="18" charset="0"/>
                <a:cs typeface="Times New Roman" panose="02020603050405020304" pitchFamily="18" charset="0"/>
              </a:rPr>
              <a:t>Unele lecții pot fi învățate cel mai bine atunci când sunt susținute în afara sălii de clasă.</a:t>
            </a:r>
            <a:r>
              <a:rPr lang="en-GB" sz="2200" dirty="0" smtClean="0">
                <a:latin typeface="Times New Roman" panose="02020603050405020304" pitchFamily="18" charset="0"/>
                <a:cs typeface="Times New Roman" panose="02020603050405020304" pitchFamily="18" charset="0"/>
              </a:rPr>
              <a:t> </a:t>
            </a:r>
            <a:r>
              <a:rPr lang="en-GB" sz="2200" dirty="0" err="1" smtClean="0">
                <a:latin typeface="Times New Roman" panose="02020603050405020304" pitchFamily="18" charset="0"/>
                <a:cs typeface="Times New Roman" panose="02020603050405020304" pitchFamily="18" charset="0"/>
              </a:rPr>
              <a:t>Organiz</a:t>
            </a:r>
            <a:r>
              <a:rPr lang="ro-RO" sz="2200" dirty="0" smtClean="0">
                <a:latin typeface="Times New Roman" panose="02020603050405020304" pitchFamily="18" charset="0"/>
                <a:cs typeface="Times New Roman" panose="02020603050405020304" pitchFamily="18" charset="0"/>
              </a:rPr>
              <a:t>ați ieșiri </a:t>
            </a:r>
            <a:r>
              <a:rPr lang="en-US" sz="2200" dirty="0" smtClean="0">
                <a:latin typeface="Times New Roman" panose="02020603050405020304" pitchFamily="18" charset="0"/>
                <a:cs typeface="Times New Roman" panose="02020603050405020304" pitchFamily="18" charset="0"/>
              </a:rPr>
              <a:t>“</a:t>
            </a:r>
            <a:r>
              <a:rPr lang="en-US" sz="2200" dirty="0" err="1" smtClean="0">
                <a:latin typeface="Times New Roman" panose="02020603050405020304" pitchFamily="18" charset="0"/>
                <a:cs typeface="Times New Roman" panose="02020603050405020304" pitchFamily="18" charset="0"/>
              </a:rPr>
              <a:t>pe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teren</a:t>
            </a:r>
            <a:r>
              <a:rPr lang="en-US" sz="2200" dirty="0" smtClean="0">
                <a:latin typeface="Times New Roman" panose="02020603050405020304" pitchFamily="18" charset="0"/>
                <a:cs typeface="Times New Roman" panose="02020603050405020304" pitchFamily="18" charset="0"/>
              </a:rPr>
              <a:t>” care </a:t>
            </a:r>
            <a:r>
              <a:rPr lang="en-US" sz="2200" dirty="0" err="1" smtClean="0">
                <a:latin typeface="Times New Roman" panose="02020603050405020304" pitchFamily="18" charset="0"/>
                <a:cs typeface="Times New Roman" panose="02020603050405020304" pitchFamily="18" charset="0"/>
              </a:rPr>
              <a:t>sunt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relevante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pentru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lec</a:t>
            </a:r>
            <a:r>
              <a:rPr lang="ro-RO" sz="2200" dirty="0" smtClean="0">
                <a:latin typeface="Times New Roman" panose="02020603050405020304" pitchFamily="18" charset="0"/>
                <a:cs typeface="Times New Roman" panose="02020603050405020304" pitchFamily="18" charset="0"/>
              </a:rPr>
              <a:t>ț</a:t>
            </a:r>
            <a:r>
              <a:rPr lang="en-US" sz="2200" dirty="0" err="1" smtClean="0">
                <a:latin typeface="Times New Roman" panose="02020603050405020304" pitchFamily="18" charset="0"/>
                <a:cs typeface="Times New Roman" panose="02020603050405020304" pitchFamily="18" charset="0"/>
              </a:rPr>
              <a:t>ie</a:t>
            </a:r>
            <a:r>
              <a:rPr lang="ro-RO" sz="2200" dirty="0" smtClean="0">
                <a:latin typeface="Times New Roman" panose="02020603050405020304" pitchFamily="18" charset="0"/>
                <a:cs typeface="Times New Roman" panose="02020603050405020304" pitchFamily="18" charset="0"/>
              </a:rPr>
              <a:t> sau, pur și simplu, duceți elevii, cât mai des, la o simplă plimbare în natură. Porniți de la premisa că orice spațiu poate deveni loc de învățare.</a:t>
            </a:r>
            <a:br>
              <a:rPr lang="ro-RO" sz="2200" dirty="0" smtClean="0">
                <a:latin typeface="Times New Roman" panose="02020603050405020304" pitchFamily="18" charset="0"/>
                <a:cs typeface="Times New Roman" panose="02020603050405020304" pitchFamily="18" charset="0"/>
              </a:rPr>
            </a:br>
            <a:r>
              <a:rPr lang="en-US" sz="2400" dirty="0" smtClean="0">
                <a:hlinkClick r:id="rId2"/>
              </a:rPr>
              <a:t>https</a:t>
            </a:r>
            <a:r>
              <a:rPr lang="en-US" sz="2400" dirty="0">
                <a:hlinkClick r:id="rId2"/>
              </a:rPr>
              <a:t>://www.lotc.org.uk/what-is-lotc/</a:t>
            </a:r>
            <a:endParaRPr lang="en-GB" sz="2200" dirty="0">
              <a:latin typeface="Times New Roman" panose="02020603050405020304" pitchFamily="18" charset="0"/>
              <a:cs typeface="Times New Roman" panose="02020603050405020304" pitchFamily="18" charset="0"/>
            </a:endParaRPr>
          </a:p>
        </p:txBody>
      </p:sp>
      <p:pic>
        <p:nvPicPr>
          <p:cNvPr id="7" name="Picture 2" descr="Vaizdo rezultatas pagal uÅ¾klausÄ â3. âReal-Worldâ Learningâ">
            <a:extLst>
              <a:ext uri="{FF2B5EF4-FFF2-40B4-BE49-F238E27FC236}">
                <a16:creationId xmlns:a16="http://schemas.microsoft.com/office/drawing/2014/main" xmlns="" id="{0D5CC644-BCDD-437C-837F-92AB69655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014" y="206061"/>
            <a:ext cx="7345873" cy="3951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424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4017</TotalTime>
  <Words>1755</Words>
  <Application>Microsoft Office PowerPoint</Application>
  <PresentationFormat>Particularizare</PresentationFormat>
  <Paragraphs>264</Paragraphs>
  <Slides>49</Slides>
  <Notes>5</Notes>
  <HiddenSlides>0</HiddenSlides>
  <MMClips>0</MMClips>
  <ScaleCrop>false</ScaleCrop>
  <HeadingPairs>
    <vt:vector size="4" baseType="variant">
      <vt:variant>
        <vt:lpstr>Temă</vt:lpstr>
      </vt:variant>
      <vt:variant>
        <vt:i4>1</vt:i4>
      </vt:variant>
      <vt:variant>
        <vt:lpstr>Titluri diapozitive</vt:lpstr>
      </vt:variant>
      <vt:variant>
        <vt:i4>49</vt:i4>
      </vt:variant>
    </vt:vector>
  </HeadingPairs>
  <TitlesOfParts>
    <vt:vector size="50" baseType="lpstr">
      <vt:lpstr>Office Theme</vt:lpstr>
      <vt:lpstr>Creativitate și inovație în sala de clasă</vt:lpstr>
      <vt:lpstr>Prezentare PowerPoint</vt:lpstr>
      <vt:lpstr>Prezentare PowerPoint</vt:lpstr>
      <vt:lpstr>16 IDEI PENTRU O PREDARE EFICIENTĂ</vt:lpstr>
      <vt:lpstr>1. Predarea creativă</vt:lpstr>
      <vt:lpstr>2. Instrumente Audio &amp; Video </vt:lpstr>
      <vt:lpstr>3. Predarea ancorată în lumea reală</vt:lpstr>
      <vt:lpstr>4. Brainstorming-ul</vt:lpstr>
      <vt:lpstr>5. Lecțiile în afara sălii de clasă</vt:lpstr>
      <vt:lpstr>6. Jocul de rol</vt:lpstr>
      <vt:lpstr>7. Predarea prin desene însoțite de text (Storyboard Teaching)</vt:lpstr>
      <vt:lpstr>8. Crearea unui ambient stimulator</vt:lpstr>
      <vt:lpstr>9.Deschiderea către ideile noi</vt:lpstr>
      <vt:lpstr>10. Luarea în calcul a unui (nou) hobby</vt:lpstr>
      <vt:lpstr>11. Munca în echipă cu colegii</vt:lpstr>
      <vt:lpstr>12. Puzzle-urile, rebusurile și jocurile</vt:lpstr>
      <vt:lpstr>13. Inițiază cluburi/grupuri școlare</vt:lpstr>
      <vt:lpstr>14. Începe să citești cărți despre creativitate</vt:lpstr>
      <vt:lpstr>15. Iubește ceea ce faci/fă ceea ce iubești</vt:lpstr>
      <vt:lpstr>16. Introduceți lecțiile ca pe niște povești</vt:lpstr>
      <vt:lpstr>Prezentare PowerPoint</vt:lpstr>
      <vt:lpstr>Instrumente web care dezvoltă creativitatea elevilor: </vt:lpstr>
      <vt:lpstr>Book Creator </vt:lpstr>
      <vt:lpstr>LearningApps</vt:lpstr>
      <vt:lpstr>Prezentare PowerPoint</vt:lpstr>
      <vt:lpstr>Fotografia ca instrument în predare/învățare</vt:lpstr>
      <vt:lpstr>Fotografia digitală în predare &amp; învățare</vt:lpstr>
      <vt:lpstr>Prezentare PowerPoint</vt:lpstr>
      <vt:lpstr>Fotografia digitală în procesul de predare  și învățare:</vt:lpstr>
      <vt:lpstr>AutoCollage</vt:lpstr>
      <vt:lpstr>Prezentare PowerPoint</vt:lpstr>
      <vt:lpstr>Filmul și animația în cadrul educației</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Instrumente digitale pentru crearea benzilor desenate</vt:lpstr>
      <vt:lpstr>Benzi desenate/Comics </vt:lpstr>
      <vt:lpstr>Prezentare PowerPoint</vt:lpstr>
      <vt:lpstr>Instrumente digitale gratuite pentru profesori</vt:lpstr>
      <vt:lpstr>Link-uri utile pentru o predare creativă</vt:lpstr>
      <vt:lpstr>321 instrumente digitale gratuite pentru profesori – tehnologie gratuită în</vt:lpstr>
      <vt:lpstr>Următoarea listă de instrumente digitale este de asemenea folositoare:</vt:lpstr>
      <vt:lpstr>Prezentare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Eglė Vaivadienė</dc:creator>
  <cp:lastModifiedBy>Windows User</cp:lastModifiedBy>
  <cp:revision>150</cp:revision>
  <dcterms:created xsi:type="dcterms:W3CDTF">2016-11-18T14:12:17Z</dcterms:created>
  <dcterms:modified xsi:type="dcterms:W3CDTF">2020-03-31T08:16:00Z</dcterms:modified>
</cp:coreProperties>
</file>