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62" r:id="rId2"/>
    <p:sldId id="282" r:id="rId3"/>
    <p:sldId id="264" r:id="rId4"/>
    <p:sldId id="265" r:id="rId5"/>
    <p:sldId id="267" r:id="rId6"/>
    <p:sldId id="323" r:id="rId7"/>
    <p:sldId id="268" r:id="rId8"/>
    <p:sldId id="271" r:id="rId9"/>
    <p:sldId id="272" r:id="rId10"/>
    <p:sldId id="277" r:id="rId11"/>
    <p:sldId id="269" r:id="rId12"/>
    <p:sldId id="273" r:id="rId13"/>
    <p:sldId id="266" r:id="rId14"/>
    <p:sldId id="289" r:id="rId15"/>
    <p:sldId id="290" r:id="rId16"/>
    <p:sldId id="276" r:id="rId17"/>
    <p:sldId id="275" r:id="rId18"/>
    <p:sldId id="291" r:id="rId19"/>
    <p:sldId id="325" r:id="rId20"/>
    <p:sldId id="294" r:id="rId21"/>
    <p:sldId id="326" r:id="rId22"/>
    <p:sldId id="295" r:id="rId23"/>
    <p:sldId id="293" r:id="rId24"/>
    <p:sldId id="296" r:id="rId25"/>
    <p:sldId id="297" r:id="rId26"/>
    <p:sldId id="298" r:id="rId27"/>
    <p:sldId id="314" r:id="rId28"/>
    <p:sldId id="315" r:id="rId29"/>
    <p:sldId id="316" r:id="rId30"/>
    <p:sldId id="317" r:id="rId31"/>
    <p:sldId id="318" r:id="rId32"/>
    <p:sldId id="320" r:id="rId33"/>
    <p:sldId id="319" r:id="rId34"/>
    <p:sldId id="321" r:id="rId35"/>
    <p:sldId id="322" r:id="rId36"/>
    <p:sldId id="313" r:id="rId37"/>
    <p:sldId id="310" r:id="rId38"/>
    <p:sldId id="308" r:id="rId39"/>
    <p:sldId id="302" r:id="rId40"/>
    <p:sldId id="301" r:id="rId41"/>
    <p:sldId id="304" r:id="rId42"/>
    <p:sldId id="305" r:id="rId43"/>
    <p:sldId id="306" r:id="rId44"/>
    <p:sldId id="307" r:id="rId45"/>
    <p:sldId id="303" r:id="rId46"/>
    <p:sldId id="312" r:id="rId47"/>
    <p:sldId id="327" r:id="rId48"/>
    <p:sldId id="311" r:id="rId4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8309" autoAdjust="0"/>
    <p:restoredTop sz="94660"/>
  </p:normalViewPr>
  <p:slideViewPr>
    <p:cSldViewPr snapToGrid="0">
      <p:cViewPr varScale="1">
        <p:scale>
          <a:sx n="73" d="100"/>
          <a:sy n="73" d="100"/>
        </p:scale>
        <p:origin x="-126" y="-11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8" Type="http://schemas.openxmlformats.org/officeDocument/2006/relationships/slide" Target="slides/slide7.xml"/><Relationship Id="rId51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273C-CB89-4340-8FE9-703C23C98377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AF3B-D9F7-4A43-9EB8-E6FD9E27F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098710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273C-CB89-4340-8FE9-703C23C98377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AF3B-D9F7-4A43-9EB8-E6FD9E27F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9737324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273C-CB89-4340-8FE9-703C23C98377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AF3B-D9F7-4A43-9EB8-E6FD9E27F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47623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273C-CB89-4340-8FE9-703C23C98377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AF3B-D9F7-4A43-9EB8-E6FD9E27F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29262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273C-CB89-4340-8FE9-703C23C98377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AF3B-D9F7-4A43-9EB8-E6FD9E27F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04189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273C-CB89-4340-8FE9-703C23C98377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AF3B-D9F7-4A43-9EB8-E6FD9E27F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8699987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273C-CB89-4340-8FE9-703C23C98377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AF3B-D9F7-4A43-9EB8-E6FD9E27F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23331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273C-CB89-4340-8FE9-703C23C98377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AF3B-D9F7-4A43-9EB8-E6FD9E27F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644143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273C-CB89-4340-8FE9-703C23C98377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AF3B-D9F7-4A43-9EB8-E6FD9E27F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644284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273C-CB89-4340-8FE9-703C23C98377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AF3B-D9F7-4A43-9EB8-E6FD9E27F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7881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54273C-CB89-4340-8FE9-703C23C98377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94AAF3B-D9F7-4A43-9EB8-E6FD9E27F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2974468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C54273C-CB89-4340-8FE9-703C23C98377}" type="datetimeFigureOut">
              <a:rPr lang="en-US" smtClean="0"/>
              <a:t>6/22/2019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94AAF3B-D9F7-4A43-9EB8-E6FD9E27FB8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868280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4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4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g"/><Relationship Id="rId1" Type="http://schemas.openxmlformats.org/officeDocument/2006/relationships/slideLayout" Target="../slideLayouts/slideLayout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4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1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2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2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8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4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g"/><Relationship Id="rId1" Type="http://schemas.openxmlformats.org/officeDocument/2006/relationships/slideLayout" Target="../slideLayouts/slideLayout4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4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587829"/>
            <a:ext cx="9144000" cy="1881051"/>
          </a:xfrm>
        </p:spPr>
        <p:txBody>
          <a:bodyPr/>
          <a:lstStyle/>
          <a:p>
            <a:r>
              <a:rPr lang="en-US" dirty="0" smtClean="0"/>
              <a:t>TARANTO</a:t>
            </a:r>
            <a:br>
              <a:rPr lang="en-US" dirty="0" smtClean="0"/>
            </a:br>
            <a:r>
              <a:rPr lang="ro-RO" dirty="0" smtClean="0"/>
              <a:t>ORAŞUL CELOR DOUĂ MĂRI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82885" y="2774157"/>
            <a:ext cx="8985115" cy="1655762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82886" y="2468881"/>
            <a:ext cx="8822986" cy="383032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61889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1829" y="107767"/>
            <a:ext cx="8547463" cy="641059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22974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o-RO" dirty="0" smtClean="0"/>
              <a:t>Catedrala din Taranto ridicată în 1071 pe ruinele unei foste biserici este una dintre cele mai </a:t>
            </a:r>
            <a:r>
              <a:rPr lang="ro-RO" dirty="0"/>
              <a:t>vechi din </a:t>
            </a:r>
            <a:r>
              <a:rPr lang="ro-RO" dirty="0" smtClean="0"/>
              <a:t>zonă</a:t>
            </a:r>
            <a:r>
              <a:rPr lang="en-US" dirty="0" smtClean="0"/>
              <a:t>, </a:t>
            </a:r>
            <a:r>
              <a:rPr lang="ro-RO" dirty="0" smtClean="0"/>
              <a:t>construite în stil romanic.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89319" y="791097"/>
            <a:ext cx="6033981" cy="4525486"/>
          </a:xfrm>
        </p:spPr>
      </p:pic>
    </p:spTree>
    <p:extLst>
      <p:ext uri="{BB962C8B-B14F-4D97-AF65-F5344CB8AC3E}">
        <p14:creationId xmlns:p14="http://schemas.microsoft.com/office/powerpoint/2010/main" val="33707248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/>
        <p:txBody>
          <a:bodyPr/>
          <a:lstStyle/>
          <a:p>
            <a:r>
              <a:rPr lang="ro-RO" dirty="0" smtClean="0"/>
              <a:t>San Cataldo este patronul </a:t>
            </a:r>
            <a:r>
              <a:rPr lang="en-US" dirty="0" smtClean="0"/>
              <a:t>spiritual</a:t>
            </a:r>
            <a:r>
              <a:rPr lang="ro-RO" dirty="0" smtClean="0"/>
              <a:t> şi ocrotitor al oraşului Taranto.</a:t>
            </a:r>
          </a:p>
          <a:p>
            <a:r>
              <a:rPr lang="ro-RO" dirty="0" smtClean="0"/>
              <a:t>A fost primul episcop al Tarantului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57109" y="382537"/>
            <a:ext cx="5377506" cy="6031325"/>
          </a:xfrm>
        </p:spPr>
      </p:pic>
    </p:spTree>
    <p:extLst>
      <p:ext uri="{BB962C8B-B14F-4D97-AF65-F5344CB8AC3E}">
        <p14:creationId xmlns:p14="http://schemas.microsoft.com/office/powerpoint/2010/main" val="3670617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3780850" cy="3684588"/>
          </a:xfrm>
        </p:spPr>
        <p:txBody>
          <a:bodyPr/>
          <a:lstStyle/>
          <a:p>
            <a:r>
              <a:rPr lang="ro-RO" dirty="0" smtClean="0"/>
              <a:t>Oraşul vechi păstrează arhitectura specifică sudului Italiei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957542" y="1681163"/>
            <a:ext cx="5183188" cy="823912"/>
          </a:xfrm>
        </p:spPr>
        <p:txBody>
          <a:bodyPr/>
          <a:lstStyle/>
          <a:p>
            <a:r>
              <a:rPr lang="en-US" dirty="0" smtClean="0"/>
              <a:t>  </a:t>
            </a:r>
            <a:endParaRPr lang="en-US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quarter" idx="4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96298" y="242151"/>
            <a:ext cx="4741816" cy="6300331"/>
          </a:xfrm>
        </p:spPr>
      </p:pic>
    </p:spTree>
    <p:extLst>
      <p:ext uri="{BB962C8B-B14F-4D97-AF65-F5344CB8AC3E}">
        <p14:creationId xmlns:p14="http://schemas.microsoft.com/office/powerpoint/2010/main" val="25381345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70217" y="228954"/>
            <a:ext cx="5783722" cy="635472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2211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94512" y="248919"/>
            <a:ext cx="4744539" cy="63260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193556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610" y="93373"/>
            <a:ext cx="8725989" cy="663399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760411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3.</a:t>
            </a:r>
            <a:endParaRPr lang="en-US" dirty="0"/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44686" y="365126"/>
            <a:ext cx="7315200" cy="6058240"/>
          </a:xfrm>
        </p:spPr>
      </p:pic>
      <p:sp>
        <p:nvSpPr>
          <p:cNvPr id="7" name="Content Placeholder 6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3189051" cy="4351338"/>
          </a:xfrm>
        </p:spPr>
        <p:txBody>
          <a:bodyPr/>
          <a:lstStyle/>
          <a:p>
            <a:r>
              <a:rPr lang="ro-RO" dirty="0" smtClean="0"/>
              <a:t>Oraşul nou caracterizat prin vegetaţie mediteraneeană.</a:t>
            </a:r>
          </a:p>
          <a:p>
            <a:pPr marL="0" indent="0">
              <a:buNone/>
            </a:pPr>
            <a:endParaRPr lang="ro-RO" dirty="0" smtClean="0"/>
          </a:p>
        </p:txBody>
      </p:sp>
    </p:spTree>
    <p:extLst>
      <p:ext uri="{BB962C8B-B14F-4D97-AF65-F5344CB8AC3E}">
        <p14:creationId xmlns:p14="http://schemas.microsoft.com/office/powerpoint/2010/main" val="2197014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rot="10800000" flipV="1">
            <a:off x="838200" y="156753"/>
            <a:ext cx="10515600" cy="27432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        </a:t>
            </a:r>
            <a:r>
              <a:rPr lang="en-US" dirty="0" smtClean="0"/>
              <a:t>MUZEUL</a:t>
            </a:r>
            <a:r>
              <a:rPr lang="ro-RO" dirty="0" smtClean="0"/>
              <a:t> </a:t>
            </a:r>
            <a:r>
              <a:rPr lang="en-US" dirty="0" smtClean="0"/>
              <a:t>NA</a:t>
            </a:r>
            <a:r>
              <a:rPr lang="ro-RO" dirty="0"/>
              <a:t>Ţ</a:t>
            </a:r>
            <a:r>
              <a:rPr lang="en-US" dirty="0" smtClean="0"/>
              <a:t>IONAL DE ARHEOLOGIE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018" y="581373"/>
            <a:ext cx="10369731" cy="60414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34201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9" y="457199"/>
            <a:ext cx="3126284" cy="1911427"/>
          </a:xfrm>
        </p:spPr>
        <p:txBody>
          <a:bodyPr>
            <a:normAutofit/>
          </a:bodyPr>
          <a:lstStyle/>
          <a:p>
            <a:r>
              <a:rPr lang="en-US" dirty="0" smtClean="0"/>
              <a:t>ZILELE ORA</a:t>
            </a:r>
            <a:r>
              <a:rPr lang="ro-RO" dirty="0" smtClean="0"/>
              <a:t>Ş</a:t>
            </a:r>
            <a:r>
              <a:rPr lang="en-US" dirty="0" smtClean="0"/>
              <a:t>ULUI TARANTO, DEDICATE LUI SAN CATALDO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1737" y="339635"/>
            <a:ext cx="7785462" cy="6361612"/>
          </a:xfrm>
        </p:spPr>
      </p:pic>
    </p:spTree>
    <p:extLst>
      <p:ext uri="{BB962C8B-B14F-4D97-AF65-F5344CB8AC3E}">
        <p14:creationId xmlns:p14="http://schemas.microsoft.com/office/powerpoint/2010/main" val="3610049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6021" y="2096649"/>
            <a:ext cx="10515600" cy="1325563"/>
          </a:xfrm>
        </p:spPr>
        <p:txBody>
          <a:bodyPr>
            <a:normAutofit fontScale="90000"/>
          </a:bodyPr>
          <a:lstStyle/>
          <a:p>
            <a:r>
              <a:rPr lang="ro-RO" dirty="0" smtClean="0"/>
              <a:t>1. Descriere generală</a:t>
            </a:r>
            <a:br>
              <a:rPr lang="ro-RO" dirty="0" smtClean="0"/>
            </a:br>
            <a:r>
              <a:rPr lang="ro-RO" dirty="0" smtClean="0"/>
              <a:t>2. Oraşul vechi.</a:t>
            </a:r>
            <a:br>
              <a:rPr lang="ro-RO" dirty="0" smtClean="0"/>
            </a:br>
            <a:r>
              <a:rPr lang="ro-RO" dirty="0" smtClean="0"/>
              <a:t>3.  Oraşul nou.</a:t>
            </a:r>
            <a:br>
              <a:rPr lang="ro-RO" dirty="0" smtClean="0"/>
            </a:b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252861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 flipV="1">
            <a:off x="838200" y="319407"/>
            <a:ext cx="10515600" cy="45719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9348" y="235131"/>
            <a:ext cx="9785529" cy="6446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032652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5886" y="101237"/>
            <a:ext cx="8730343" cy="654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513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sz="3200" dirty="0" smtClean="0"/>
              <a:t>DEMONSTRA</a:t>
            </a:r>
            <a:r>
              <a:rPr lang="ro-RO" sz="3200" dirty="0" smtClean="0"/>
              <a:t>Ţ</a:t>
            </a:r>
            <a:r>
              <a:rPr lang="en-US" sz="3200" dirty="0" smtClean="0"/>
              <a:t>IE DE M</a:t>
            </a:r>
            <a:r>
              <a:rPr lang="ro-RO" sz="3200" dirty="0"/>
              <a:t>Â</a:t>
            </a:r>
            <a:r>
              <a:rPr lang="en-US" sz="3200" dirty="0" smtClean="0"/>
              <a:t>NUIREA STEAGURILOR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57908" y="1207258"/>
            <a:ext cx="8779761" cy="514727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20886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1082" y="154235"/>
            <a:ext cx="10515600" cy="495760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/>
            </a:r>
            <a:br>
              <a:rPr lang="en-US" dirty="0" smtClean="0"/>
            </a:b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37360" y="481293"/>
            <a:ext cx="8895806" cy="59811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312704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84217" y="188046"/>
            <a:ext cx="10280469" cy="64870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403465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o-RO" dirty="0" smtClean="0"/>
              <a:t>.</a:t>
            </a:r>
            <a:endParaRPr lang="en-US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6549" y="313610"/>
            <a:ext cx="8843554" cy="6021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0521239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9820275" cy="1325563"/>
          </a:xfrm>
        </p:spPr>
        <p:txBody>
          <a:bodyPr>
            <a:normAutofit/>
          </a:bodyPr>
          <a:lstStyle/>
          <a:p>
            <a:r>
              <a:rPr lang="ro-RO" sz="3200" dirty="0" smtClean="0"/>
              <a:t>SATURO locul unde au debarcat coloniştii greci în sec.VIII Î.C., care apoi au întemeiat oraşul Taranto</a:t>
            </a:r>
            <a:endParaRPr lang="en-US" sz="32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166" y="1504780"/>
            <a:ext cx="8998131" cy="525678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727038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811838"/>
          </a:xfrm>
        </p:spPr>
      </p:pic>
    </p:spTree>
    <p:extLst>
      <p:ext uri="{BB962C8B-B14F-4D97-AF65-F5344CB8AC3E}">
        <p14:creationId xmlns:p14="http://schemas.microsoft.com/office/powerpoint/2010/main" val="35403148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endParaRPr lang="en-US" sz="3200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876018"/>
          </a:xfrm>
        </p:spPr>
      </p:pic>
    </p:spTree>
    <p:extLst>
      <p:ext uri="{BB962C8B-B14F-4D97-AF65-F5344CB8AC3E}">
        <p14:creationId xmlns:p14="http://schemas.microsoft.com/office/powerpoint/2010/main" val="30546777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6993" y="198498"/>
            <a:ext cx="5159544" cy="6405620"/>
          </a:xfrm>
        </p:spPr>
      </p:pic>
    </p:spTree>
    <p:extLst>
      <p:ext uri="{BB962C8B-B14F-4D97-AF65-F5344CB8AC3E}">
        <p14:creationId xmlns:p14="http://schemas.microsoft.com/office/powerpoint/2010/main" val="30087413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373333"/>
            <a:ext cx="9144000" cy="2029399"/>
          </a:xfrm>
        </p:spPr>
        <p:txBody>
          <a:bodyPr>
            <a:normAutofit/>
          </a:bodyPr>
          <a:lstStyle/>
          <a:p>
            <a:r>
              <a:rPr lang="ro-RO" sz="3200" dirty="0" smtClean="0"/>
              <a:t>1. Oraşul TARANTO a fost întemeiat în sec 6 Î. CH.,</a:t>
            </a:r>
            <a:br>
              <a:rPr lang="ro-RO" sz="3200" dirty="0" smtClean="0"/>
            </a:br>
            <a:r>
              <a:rPr lang="ro-RO" sz="3200" dirty="0" smtClean="0"/>
              <a:t>denumirea provine de la vechea cetate grecească TARAS</a:t>
            </a:r>
            <a:endParaRPr lang="en-US" sz="3200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239311"/>
            <a:ext cx="9144000" cy="2018489"/>
          </a:xfrm>
        </p:spPr>
        <p:txBody>
          <a:bodyPr/>
          <a:lstStyle/>
          <a:p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24000" y="2577830"/>
            <a:ext cx="9144000" cy="362841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54689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Dans</a:t>
            </a:r>
            <a:r>
              <a:rPr lang="en-US" dirty="0" smtClean="0"/>
              <a:t> popular </a:t>
            </a:r>
            <a:r>
              <a:rPr lang="ro-RO" dirty="0" smtClean="0"/>
              <a:t>tradiţional  pizzicata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28143" y="1358537"/>
            <a:ext cx="8566091" cy="4818426"/>
          </a:xfrm>
        </p:spPr>
      </p:pic>
    </p:spTree>
    <p:extLst>
      <p:ext uri="{BB962C8B-B14F-4D97-AF65-F5344CB8AC3E}">
        <p14:creationId xmlns:p14="http://schemas.microsoft.com/office/powerpoint/2010/main" val="25400142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914" y="312542"/>
            <a:ext cx="10886965" cy="6123918"/>
          </a:xfrm>
        </p:spPr>
      </p:pic>
    </p:spTree>
    <p:extLst>
      <p:ext uri="{BB962C8B-B14F-4D97-AF65-F5344CB8AC3E}">
        <p14:creationId xmlns:p14="http://schemas.microsoft.com/office/powerpoint/2010/main" val="38907699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57375" y="294244"/>
            <a:ext cx="8253276" cy="6196882"/>
          </a:xfrm>
        </p:spPr>
      </p:pic>
    </p:spTree>
    <p:extLst>
      <p:ext uri="{BB962C8B-B14F-4D97-AF65-F5344CB8AC3E}">
        <p14:creationId xmlns:p14="http://schemas.microsoft.com/office/powerpoint/2010/main" val="7182972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91394" y="120705"/>
            <a:ext cx="6139544" cy="6541904"/>
          </a:xfrm>
        </p:spPr>
      </p:pic>
    </p:spTree>
    <p:extLst>
      <p:ext uri="{BB962C8B-B14F-4D97-AF65-F5344CB8AC3E}">
        <p14:creationId xmlns:p14="http://schemas.microsoft.com/office/powerpoint/2010/main" val="35025997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43200" y="267405"/>
            <a:ext cx="5995851" cy="6210914"/>
          </a:xfrm>
        </p:spPr>
      </p:pic>
    </p:spTree>
    <p:extLst>
      <p:ext uri="{BB962C8B-B14F-4D97-AF65-F5344CB8AC3E}">
        <p14:creationId xmlns:p14="http://schemas.microsoft.com/office/powerpoint/2010/main" val="7727438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4406" y="205869"/>
            <a:ext cx="4669879" cy="6226506"/>
          </a:xfrm>
        </p:spPr>
      </p:pic>
    </p:spTree>
    <p:extLst>
      <p:ext uri="{BB962C8B-B14F-4D97-AF65-F5344CB8AC3E}">
        <p14:creationId xmlns:p14="http://schemas.microsoft.com/office/powerpoint/2010/main" val="16147136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err="1" smtClean="0"/>
              <a:t>Buc</a:t>
            </a:r>
            <a:r>
              <a:rPr lang="ro-RO" dirty="0" smtClean="0"/>
              <a:t>ă</a:t>
            </a:r>
            <a:r>
              <a:rPr lang="en-US" dirty="0" smtClean="0"/>
              <a:t>t</a:t>
            </a:r>
            <a:r>
              <a:rPr lang="ro-RO" dirty="0" smtClean="0"/>
              <a:t>ă</a:t>
            </a:r>
            <a:r>
              <a:rPr lang="en-US" dirty="0" err="1" smtClean="0"/>
              <a:t>ria</a:t>
            </a:r>
            <a:r>
              <a:rPr lang="en-US" dirty="0" smtClean="0"/>
              <a:t> </a:t>
            </a:r>
            <a:r>
              <a:rPr lang="en-US" dirty="0" err="1" smtClean="0"/>
              <a:t>italian</a:t>
            </a:r>
            <a:r>
              <a:rPr lang="ro-RO" dirty="0" smtClean="0"/>
              <a:t>ă</a:t>
            </a:r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52618" y="1356014"/>
            <a:ext cx="8589553" cy="4639838"/>
          </a:xfrm>
        </p:spPr>
      </p:pic>
    </p:spTree>
    <p:extLst>
      <p:ext uri="{BB962C8B-B14F-4D97-AF65-F5344CB8AC3E}">
        <p14:creationId xmlns:p14="http://schemas.microsoft.com/office/powerpoint/2010/main" val="12682450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01784" y="496389"/>
            <a:ext cx="10254342" cy="5680574"/>
          </a:xfrm>
        </p:spPr>
      </p:pic>
    </p:spTree>
    <p:extLst>
      <p:ext uri="{BB962C8B-B14F-4D97-AF65-F5344CB8AC3E}">
        <p14:creationId xmlns:p14="http://schemas.microsoft.com/office/powerpoint/2010/main" val="52591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1" y="365126"/>
            <a:ext cx="10515600" cy="6100988"/>
          </a:xfrm>
        </p:spPr>
      </p:pic>
    </p:spTree>
    <p:extLst>
      <p:ext uri="{BB962C8B-B14F-4D97-AF65-F5344CB8AC3E}">
        <p14:creationId xmlns:p14="http://schemas.microsoft.com/office/powerpoint/2010/main" val="21141188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2596" y="150645"/>
            <a:ext cx="10345782" cy="649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05876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ro-RO" dirty="0" smtClean="0"/>
              <a:t>Coloanele dorice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rmAutofit/>
          </a:bodyPr>
          <a:lstStyle/>
          <a:p>
            <a:pPr algn="ctr"/>
            <a:r>
              <a:rPr lang="ro-RO" sz="3200" dirty="0" smtClean="0"/>
              <a:t>Coloanele dorice  din Templul lui Poseidon</a:t>
            </a:r>
            <a:endParaRPr lang="en-US" sz="3200" dirty="0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05256" y="121473"/>
            <a:ext cx="4875212" cy="6500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045271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44" y="156470"/>
            <a:ext cx="9995263" cy="65186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18687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46" y="173357"/>
            <a:ext cx="10138954" cy="65540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68139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1964" y="126936"/>
            <a:ext cx="10060577" cy="65612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92151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136" y="365125"/>
            <a:ext cx="10528663" cy="5811838"/>
          </a:xfrm>
        </p:spPr>
      </p:pic>
    </p:spTree>
    <p:extLst>
      <p:ext uri="{BB962C8B-B14F-4D97-AF65-F5344CB8AC3E}">
        <p14:creationId xmlns:p14="http://schemas.microsoft.com/office/powerpoint/2010/main" val="3003513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365125"/>
            <a:ext cx="10515600" cy="5811838"/>
          </a:xfrm>
        </p:spPr>
      </p:pic>
    </p:spTree>
    <p:extLst>
      <p:ext uri="{BB962C8B-B14F-4D97-AF65-F5344CB8AC3E}">
        <p14:creationId xmlns:p14="http://schemas.microsoft.com/office/powerpoint/2010/main" val="1640803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7023" y="215957"/>
            <a:ext cx="10017034" cy="64461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10667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5714" y="365125"/>
            <a:ext cx="10628086" cy="5811838"/>
          </a:xfrm>
        </p:spPr>
      </p:pic>
    </p:spTree>
    <p:extLst>
      <p:ext uri="{BB962C8B-B14F-4D97-AF65-F5344CB8AC3E}">
        <p14:creationId xmlns:p14="http://schemas.microsoft.com/office/powerpoint/2010/main" val="31760628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4846" y="116642"/>
            <a:ext cx="10415874" cy="64409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66779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274319"/>
            <a:ext cx="10515600" cy="1076734"/>
          </a:xfrm>
        </p:spPr>
        <p:txBody>
          <a:bodyPr>
            <a:normAutofit/>
          </a:bodyPr>
          <a:lstStyle/>
          <a:p>
            <a:pPr algn="ctr"/>
            <a:r>
              <a:rPr lang="en-US" sz="2400" b="1" dirty="0" err="1" smtClean="0"/>
              <a:t>Mul</a:t>
            </a:r>
            <a:r>
              <a:rPr lang="ro-RO" sz="2400" b="1" dirty="0" smtClean="0"/>
              <a:t>ţ</a:t>
            </a:r>
            <a:r>
              <a:rPr lang="en-US" sz="2400" b="1" dirty="0" smtClean="0"/>
              <a:t>u</a:t>
            </a:r>
            <a:r>
              <a:rPr lang="ro-RO" sz="2400" b="1" dirty="0" smtClean="0"/>
              <a:t>mesc</a:t>
            </a:r>
            <a:r>
              <a:rPr lang="en-US" sz="2400" b="1" dirty="0" smtClean="0"/>
              <a:t> </a:t>
            </a:r>
            <a:r>
              <a:rPr lang="en-US" sz="2400" b="1" dirty="0" err="1" smtClean="0"/>
              <a:t>pentru</a:t>
            </a:r>
            <a:r>
              <a:rPr lang="en-US" sz="2400" b="1" dirty="0" smtClean="0"/>
              <a:t> </a:t>
            </a:r>
            <a:r>
              <a:rPr lang="ro-RO" sz="2400" b="1" dirty="0" smtClean="0"/>
              <a:t>timpul acordat</a:t>
            </a:r>
            <a:r>
              <a:rPr lang="en-US" sz="2400" b="1" dirty="0" smtClean="0"/>
              <a:t>!</a:t>
            </a:r>
            <a:r>
              <a:rPr lang="ro-RO" sz="2400" b="1" dirty="0" smtClean="0"/>
              <a:t/>
            </a:r>
            <a:br>
              <a:rPr lang="ro-RO" sz="2400" b="1" dirty="0" smtClean="0"/>
            </a:br>
            <a:r>
              <a:rPr lang="ro-RO" sz="1800" b="1" dirty="0" smtClean="0"/>
              <a:t>Material realizat de prof. Rodica Ursan</a:t>
            </a:r>
            <a:endParaRPr lang="en-US" sz="1800" b="1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200" y="1407886"/>
            <a:ext cx="10250715" cy="5316312"/>
          </a:xfrm>
        </p:spPr>
      </p:pic>
    </p:spTree>
    <p:extLst>
      <p:ext uri="{BB962C8B-B14F-4D97-AF65-F5344CB8AC3E}">
        <p14:creationId xmlns:p14="http://schemas.microsoft.com/office/powerpoint/2010/main" val="4963995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4400" y="1789940"/>
            <a:ext cx="4562272" cy="4351338"/>
          </a:xfrm>
        </p:spPr>
        <p:txBody>
          <a:bodyPr>
            <a:normAutofit lnSpcReduction="10000"/>
          </a:bodyPr>
          <a:lstStyle/>
          <a:p>
            <a:r>
              <a:rPr lang="ro-RO" dirty="0" smtClean="0"/>
              <a:t>Azi oraşul Taranto este capitala provinciei cu acelaşi nume.</a:t>
            </a:r>
          </a:p>
          <a:p>
            <a:r>
              <a:rPr lang="ro-RO" dirty="0" smtClean="0"/>
              <a:t>Este situat lângă golful Taranto format de Marea Ionică.</a:t>
            </a:r>
          </a:p>
          <a:p>
            <a:r>
              <a:rPr lang="ro-RO" dirty="0" smtClean="0"/>
              <a:t>Are industrie metalurgică, petrochimică.</a:t>
            </a:r>
          </a:p>
          <a:p>
            <a:r>
              <a:rPr lang="ro-RO" dirty="0" smtClean="0"/>
              <a:t>Ocupaţia de bază e agricultura, pescuitul, creşterea  stridiilor.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76875" y="692330"/>
            <a:ext cx="5876925" cy="5448947"/>
          </a:xfrm>
        </p:spPr>
      </p:pic>
    </p:spTree>
    <p:extLst>
      <p:ext uri="{BB962C8B-B14F-4D97-AF65-F5344CB8AC3E}">
        <p14:creationId xmlns:p14="http://schemas.microsoft.com/office/powerpoint/2010/main" val="8542345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343213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 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017431"/>
            <a:ext cx="5181600" cy="5159532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  2.</a:t>
            </a:r>
          </a:p>
          <a:p>
            <a:r>
              <a:rPr lang="en-US" dirty="0" err="1" smtClean="0"/>
              <a:t>Partea</a:t>
            </a:r>
            <a:r>
              <a:rPr lang="en-US" dirty="0" smtClean="0"/>
              <a:t> </a:t>
            </a:r>
            <a:r>
              <a:rPr lang="en-US" dirty="0" err="1"/>
              <a:t>veche</a:t>
            </a:r>
            <a:r>
              <a:rPr lang="en-US" dirty="0"/>
              <a:t> a </a:t>
            </a:r>
            <a:r>
              <a:rPr lang="en-US" dirty="0" err="1"/>
              <a:t>oraşului</a:t>
            </a:r>
            <a:r>
              <a:rPr lang="en-US" dirty="0"/>
              <a:t> a </a:t>
            </a:r>
            <a:r>
              <a:rPr lang="en-US" dirty="0" err="1"/>
              <a:t>fost</a:t>
            </a:r>
            <a:r>
              <a:rPr lang="en-US" dirty="0"/>
              <a:t> </a:t>
            </a:r>
            <a:r>
              <a:rPr lang="en-US" dirty="0" err="1"/>
              <a:t>izolată</a:t>
            </a:r>
            <a:r>
              <a:rPr lang="en-US" dirty="0"/>
              <a:t> </a:t>
            </a:r>
            <a:r>
              <a:rPr lang="en-US" dirty="0" err="1"/>
              <a:t>pe</a:t>
            </a:r>
            <a:r>
              <a:rPr lang="en-US" dirty="0"/>
              <a:t> o </a:t>
            </a:r>
            <a:r>
              <a:rPr lang="en-US" dirty="0" err="1"/>
              <a:t>insulă</a:t>
            </a:r>
            <a:r>
              <a:rPr lang="en-US" dirty="0"/>
              <a:t>.</a:t>
            </a:r>
          </a:p>
          <a:p>
            <a:r>
              <a:rPr lang="en-US" dirty="0"/>
              <a:t>2 </a:t>
            </a:r>
            <a:r>
              <a:rPr lang="en-US" dirty="0" err="1"/>
              <a:t>poduri</a:t>
            </a:r>
            <a:r>
              <a:rPr lang="en-US" dirty="0"/>
              <a:t> </a:t>
            </a:r>
            <a:r>
              <a:rPr lang="en-US" dirty="0" err="1"/>
              <a:t>fac</a:t>
            </a:r>
            <a:r>
              <a:rPr lang="en-US" dirty="0"/>
              <a:t> </a:t>
            </a:r>
            <a:r>
              <a:rPr lang="en-US" dirty="0" err="1"/>
              <a:t>legătura</a:t>
            </a:r>
            <a:r>
              <a:rPr lang="en-US" dirty="0"/>
              <a:t> </a:t>
            </a:r>
            <a:r>
              <a:rPr lang="en-US" dirty="0" err="1"/>
              <a:t>între</a:t>
            </a:r>
            <a:r>
              <a:rPr lang="en-US" dirty="0"/>
              <a:t> </a:t>
            </a:r>
            <a:r>
              <a:rPr lang="en-US" dirty="0" err="1"/>
              <a:t>cele</a:t>
            </a:r>
            <a:r>
              <a:rPr lang="en-US" dirty="0"/>
              <a:t> 2 </a:t>
            </a:r>
            <a:r>
              <a:rPr lang="en-US" dirty="0" err="1"/>
              <a:t>părţi</a:t>
            </a:r>
            <a:r>
              <a:rPr lang="en-US" dirty="0"/>
              <a:t> ale </a:t>
            </a:r>
            <a:r>
              <a:rPr lang="en-US" dirty="0" err="1"/>
              <a:t>oraşului</a:t>
            </a:r>
            <a:r>
              <a:rPr lang="en-US" dirty="0"/>
              <a:t>, </a:t>
            </a:r>
            <a:r>
              <a:rPr lang="en-US" dirty="0" err="1"/>
              <a:t>dintre</a:t>
            </a:r>
            <a:r>
              <a:rPr lang="en-US" dirty="0"/>
              <a:t> care </a:t>
            </a:r>
            <a:r>
              <a:rPr lang="en-US" dirty="0" err="1"/>
              <a:t>unul</a:t>
            </a:r>
            <a:r>
              <a:rPr lang="en-US" dirty="0"/>
              <a:t> </a:t>
            </a:r>
            <a:r>
              <a:rPr lang="en-US" dirty="0" err="1"/>
              <a:t>este</a:t>
            </a:r>
            <a:r>
              <a:rPr lang="en-US" dirty="0"/>
              <a:t> </a:t>
            </a:r>
            <a:r>
              <a:rPr lang="en-US" dirty="0" err="1"/>
              <a:t>mobil</a:t>
            </a:r>
            <a:r>
              <a:rPr lang="en-US" dirty="0"/>
              <a:t> (</a:t>
            </a:r>
            <a:r>
              <a:rPr lang="en-US" dirty="0" err="1"/>
              <a:t>permite</a:t>
            </a:r>
            <a:r>
              <a:rPr lang="en-US" dirty="0"/>
              <a:t> </a:t>
            </a:r>
            <a:r>
              <a:rPr lang="en-US" dirty="0" err="1"/>
              <a:t>trecerea</a:t>
            </a:r>
            <a:r>
              <a:rPr lang="en-US" dirty="0"/>
              <a:t> </a:t>
            </a:r>
            <a:r>
              <a:rPr lang="en-US" dirty="0" err="1"/>
              <a:t>navelor</a:t>
            </a:r>
            <a:r>
              <a:rPr lang="en-US" dirty="0"/>
              <a:t> </a:t>
            </a:r>
            <a:r>
              <a:rPr lang="en-US" dirty="0" err="1"/>
              <a:t>între</a:t>
            </a:r>
            <a:r>
              <a:rPr lang="en-US" dirty="0"/>
              <a:t> </a:t>
            </a:r>
            <a:r>
              <a:rPr lang="en-US" dirty="0" err="1"/>
              <a:t>cele</a:t>
            </a:r>
            <a:r>
              <a:rPr lang="en-US" dirty="0"/>
              <a:t> 2 </a:t>
            </a:r>
            <a:r>
              <a:rPr lang="en-US" dirty="0" err="1"/>
              <a:t>mări</a:t>
            </a:r>
            <a:r>
              <a:rPr lang="en-US" dirty="0"/>
              <a:t>).</a:t>
            </a:r>
          </a:p>
          <a:p>
            <a:endParaRPr lang="en-US" dirty="0"/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sz="half" idx="2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34130" y="708338"/>
            <a:ext cx="5988676" cy="5782614"/>
          </a:xfrm>
        </p:spPr>
      </p:pic>
    </p:spTree>
    <p:extLst>
      <p:ext uri="{BB962C8B-B14F-4D97-AF65-F5344CB8AC3E}">
        <p14:creationId xmlns:p14="http://schemas.microsoft.com/office/powerpoint/2010/main" val="10369293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39366" y="1952085"/>
            <a:ext cx="4142362" cy="4351338"/>
          </a:xfrm>
        </p:spPr>
        <p:txBody>
          <a:bodyPr/>
          <a:lstStyle/>
          <a:p>
            <a:r>
              <a:rPr lang="ro-RO" dirty="0" smtClean="0"/>
              <a:t>În oraşul vechi </a:t>
            </a:r>
            <a:r>
              <a:rPr lang="en-US" dirty="0" err="1" smtClean="0"/>
              <a:t>este</a:t>
            </a:r>
            <a:r>
              <a:rPr lang="en-US" dirty="0" smtClean="0"/>
              <a:t> </a:t>
            </a:r>
            <a:r>
              <a:rPr lang="en-US" dirty="0" err="1" smtClean="0"/>
              <a:t>situat</a:t>
            </a:r>
            <a:r>
              <a:rPr lang="en-US" dirty="0" smtClean="0"/>
              <a:t> </a:t>
            </a:r>
            <a:r>
              <a:rPr lang="ro-RO" dirty="0" smtClean="0"/>
              <a:t>Castelul Aragonez</a:t>
            </a:r>
            <a:r>
              <a:rPr lang="en-US" dirty="0" smtClean="0"/>
              <a:t>, </a:t>
            </a:r>
            <a:r>
              <a:rPr lang="ro-RO" dirty="0" smtClean="0"/>
              <a:t> refăcut în sec XV de către regele Ferdinand de Aragon</a:t>
            </a:r>
            <a:r>
              <a:rPr lang="en-US" dirty="0" smtClean="0"/>
              <a:t>.</a:t>
            </a:r>
            <a:endParaRPr lang="en-US" dirty="0"/>
          </a:p>
        </p:txBody>
      </p:sp>
      <p:pic>
        <p:nvPicPr>
          <p:cNvPr id="5" name="Content Placeholder 4"/>
          <p:cNvPicPr>
            <a:picLocks noGrp="1" noChangeAspect="1"/>
          </p:cNvPicPr>
          <p:nvPr>
            <p:ph sz="half" idx="2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8537" y="783771"/>
            <a:ext cx="5801784" cy="5519652"/>
          </a:xfrm>
        </p:spPr>
      </p:pic>
    </p:spTree>
    <p:extLst>
      <p:ext uri="{BB962C8B-B14F-4D97-AF65-F5344CB8AC3E}">
        <p14:creationId xmlns:p14="http://schemas.microsoft.com/office/powerpoint/2010/main" val="21070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11680" y="143691"/>
            <a:ext cx="8656320" cy="6492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97419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634" y="140424"/>
            <a:ext cx="8730343" cy="65477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667301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487</TotalTime>
  <Words>248</Words>
  <Application>Microsoft Office PowerPoint</Application>
  <PresentationFormat>Custom</PresentationFormat>
  <Paragraphs>34</Paragraphs>
  <Slides>48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48</vt:i4>
      </vt:variant>
    </vt:vector>
  </HeadingPairs>
  <TitlesOfParts>
    <vt:vector size="49" baseType="lpstr">
      <vt:lpstr>Office Theme</vt:lpstr>
      <vt:lpstr>TARANTO ORAŞUL CELOR DOUĂ MĂRI</vt:lpstr>
      <vt:lpstr>1. Descriere generală 2. Oraşul vechi. 3.  Oraşul nou. </vt:lpstr>
      <vt:lpstr>1. Oraşul TARANTO a fost întemeiat în sec 6 Î. CH., denumirea provine de la vechea cetate grecească TARAS</vt:lpstr>
      <vt:lpstr>PowerPoint Presentation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 </vt:lpstr>
      <vt:lpstr>PowerPoint Presentation</vt:lpstr>
      <vt:lpstr> </vt:lpstr>
      <vt:lpstr>PowerPoint Presentation</vt:lpstr>
      <vt:lpstr>3.</vt:lpstr>
      <vt:lpstr>         MUZEUL NAŢIONAL DE ARHEOLOGIE</vt:lpstr>
      <vt:lpstr>ZILELE ORAŞULUI TARANTO, DEDICATE LUI SAN CATALDO</vt:lpstr>
      <vt:lpstr> </vt:lpstr>
      <vt:lpstr>PowerPoint Presentation</vt:lpstr>
      <vt:lpstr>DEMONSTRAŢIE DE MÂNUIREA STEAGURILOR</vt:lpstr>
      <vt:lpstr> </vt:lpstr>
      <vt:lpstr>PowerPoint Presentation</vt:lpstr>
      <vt:lpstr>.</vt:lpstr>
      <vt:lpstr>SATURO locul unde au debarcat coloniştii greci în sec.VIII Î.C., care apoi au întemeiat oraşul Taranto</vt:lpstr>
      <vt:lpstr>PowerPoint Presentation</vt:lpstr>
      <vt:lpstr>PowerPoint Presentation</vt:lpstr>
      <vt:lpstr>PowerPoint Presentation</vt:lpstr>
      <vt:lpstr>Dans popular tradiţional  pizzicata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Bucătăria italiană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Mulţumesc pentru timpul acordat! Material realizat de prof. Rodica Ursan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TARANTO ORAŞUL CELOR DOUĂ MĂRI</dc:title>
  <dc:creator>Windows User</dc:creator>
  <cp:lastModifiedBy>User</cp:lastModifiedBy>
  <cp:revision>43</cp:revision>
  <dcterms:created xsi:type="dcterms:W3CDTF">2019-05-19T10:25:01Z</dcterms:created>
  <dcterms:modified xsi:type="dcterms:W3CDTF">2019-06-22T10:45:22Z</dcterms:modified>
</cp:coreProperties>
</file>