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80" r:id="rId4"/>
    <p:sldId id="281" r:id="rId5"/>
    <p:sldId id="265" r:id="rId6"/>
    <p:sldId id="283" r:id="rId7"/>
    <p:sldId id="284" r:id="rId8"/>
    <p:sldId id="285" r:id="rId9"/>
    <p:sldId id="286" r:id="rId10"/>
    <p:sldId id="290" r:id="rId11"/>
    <p:sldId id="292" r:id="rId12"/>
    <p:sldId id="29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BB65A4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50000" autoAdjust="0"/>
  </p:normalViewPr>
  <p:slideViewPr>
    <p:cSldViewPr>
      <p:cViewPr>
        <p:scale>
          <a:sx n="75" d="100"/>
          <a:sy n="75" d="100"/>
        </p:scale>
        <p:origin x="-13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8A05-662D-437A-A3C2-9859E33A5185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5076-A073-44B7-BC65-94C63C1F98C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15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07D8B-405C-4202-B279-4F57DC6FA619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F464-23EA-47A0-9836-B748FA42EC0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7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16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“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dell'infanzia</a:t>
            </a:r>
            <a:r>
              <a:rPr lang="en-US" dirty="0" smtClean="0"/>
              <a:t>” is the first stage of the education and training system and it is not compulsory. Pre-primary education is offered free of charge.</a:t>
            </a:r>
          </a:p>
          <a:p>
            <a:pPr marL="228600" indent="-228600">
              <a:buAutoNum type="arabicPeriod"/>
            </a:pPr>
            <a:r>
              <a:rPr lang="en-US" dirty="0" smtClean="0"/>
              <a:t>Compulsory education (from 6 up to 16 years of age) covers the first cycle of education (8 years: Primary</a:t>
            </a:r>
            <a:r>
              <a:rPr lang="en-US" baseline="0" dirty="0" smtClean="0"/>
              <a:t> School 5 years and Lower Secondary School 3 years</a:t>
            </a:r>
            <a:r>
              <a:rPr lang="en-US" dirty="0" smtClean="0"/>
              <a:t>) and the first two years of the second cycle (Upper Secondary Education)</a:t>
            </a:r>
          </a:p>
          <a:p>
            <a:pPr marL="228600" indent="-228600"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95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upper secondary school falling under the responsibility of the State: the </a:t>
            </a:r>
            <a:r>
              <a:rPr lang="en-US" dirty="0" err="1" smtClean="0"/>
              <a:t>licei</a:t>
            </a:r>
            <a:r>
              <a:rPr lang="en-US" dirty="0" smtClean="0"/>
              <a:t>, the technical institutes and the vocational institutes.</a:t>
            </a:r>
          </a:p>
          <a:p>
            <a:r>
              <a:rPr lang="en-US" dirty="0" smtClean="0"/>
              <a:t>2. The vocational and training system falling under the responsibility of the Regions.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7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upper secondary school falling under the responsibility of the State: the </a:t>
            </a:r>
            <a:r>
              <a:rPr lang="en-US" dirty="0" err="1" smtClean="0"/>
              <a:t>licei</a:t>
            </a:r>
            <a:r>
              <a:rPr lang="en-US" dirty="0" smtClean="0"/>
              <a:t>, the technical institutes and the vocational institutes.</a:t>
            </a:r>
          </a:p>
          <a:p>
            <a:r>
              <a:rPr lang="en-US" dirty="0" smtClean="0"/>
              <a:t>2. The vocational and training system falling under the responsibility of the Regions.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eur-lex.europa.eu</a:t>
            </a:r>
            <a:r>
              <a:rPr lang="en-US" dirty="0" smtClean="0"/>
              <a:t>/legal-content/EN/TXT/?</a:t>
            </a:r>
            <a:r>
              <a:rPr lang="en-US" dirty="0" err="1" smtClean="0"/>
              <a:t>uri</a:t>
            </a:r>
            <a:r>
              <a:rPr lang="en-US" dirty="0" smtClean="0"/>
              <a:t>=celex%3A32006H0962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67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upper secondary school falling under the responsibility of the State: the </a:t>
            </a:r>
            <a:r>
              <a:rPr lang="en-US" dirty="0" err="1" smtClean="0"/>
              <a:t>licei</a:t>
            </a:r>
            <a:r>
              <a:rPr lang="en-US" dirty="0" smtClean="0"/>
              <a:t>, the technical institutes and the vocational institutes.</a:t>
            </a:r>
          </a:p>
          <a:p>
            <a:r>
              <a:rPr lang="en-US" dirty="0" smtClean="0"/>
              <a:t>2. The vocational and training system falling under the responsibility of the Regions.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9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“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dell'infanzia</a:t>
            </a:r>
            <a:r>
              <a:rPr lang="en-US" dirty="0" smtClean="0"/>
              <a:t>” is the first stage of the education and training system and it is not compulsory. Pre-primary education is offered free of charge.</a:t>
            </a:r>
          </a:p>
          <a:p>
            <a:pPr marL="228600" indent="-228600">
              <a:buAutoNum type="arabicPeriod"/>
            </a:pPr>
            <a:r>
              <a:rPr lang="en-US" dirty="0" smtClean="0"/>
              <a:t>Compulsory education (from 6 up to 16 years of age) covers the first cycle of education (8 years: Primary</a:t>
            </a:r>
            <a:r>
              <a:rPr lang="en-US" baseline="0" dirty="0" smtClean="0"/>
              <a:t> School 5 years and Lower Secondary School 3 years</a:t>
            </a:r>
            <a:r>
              <a:rPr lang="en-US" dirty="0" smtClean="0"/>
              <a:t>) and the first two years of the second cycle (Upper Secondary Education)</a:t>
            </a:r>
          </a:p>
          <a:p>
            <a:pPr marL="228600" indent="-228600"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05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it-IT" dirty="0" smtClean="0"/>
              <a:t>PON:</a:t>
            </a:r>
            <a:r>
              <a:rPr lang="it-IT" baseline="0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document</a:t>
            </a:r>
            <a:r>
              <a:rPr lang="it-IT" dirty="0" smtClean="0"/>
              <a:t> </a:t>
            </a:r>
            <a:r>
              <a:rPr lang="it-IT" dirty="0" err="1" smtClean="0"/>
              <a:t>directed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implement</a:t>
            </a:r>
            <a:r>
              <a:rPr lang="it-IT" baseline="0" dirty="0" smtClean="0"/>
              <a:t> the Community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Board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best </a:t>
            </a:r>
            <a:r>
              <a:rPr lang="it-IT" baseline="0" dirty="0" err="1" smtClean="0"/>
              <a:t>practice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community </a:t>
            </a:r>
            <a:r>
              <a:rPr lang="it-IT" baseline="0" dirty="0" err="1" smtClean="0"/>
              <a:t>fund</a:t>
            </a:r>
            <a:r>
              <a:rPr lang="it-IT" baseline="0" dirty="0" smtClean="0"/>
              <a:t>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7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benefit PON: Basilicata, Calabria, Campania, Molise, Puglia, Sardegna and Sicilia.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are the “</a:t>
            </a:r>
            <a:r>
              <a:rPr lang="it-IT" baseline="0" dirty="0" smtClean="0">
                <a:solidFill>
                  <a:schemeClr val="accent1"/>
                </a:solidFill>
              </a:rPr>
              <a:t>obiettivo convergenza</a:t>
            </a:r>
            <a:r>
              <a:rPr lang="it-IT" baseline="0" dirty="0" smtClean="0"/>
              <a:t>”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per-capita</a:t>
            </a:r>
            <a:r>
              <a:rPr lang="it-IT" baseline="0" dirty="0" smtClean="0"/>
              <a:t> GDP (GDP </a:t>
            </a:r>
            <a:r>
              <a:rPr lang="it-IT" baseline="0" dirty="0" err="1" smtClean="0"/>
              <a:t>Gross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Domestic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75% community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it-IT" baseline="0" dirty="0" err="1" smtClean="0"/>
              <a:t>Each</a:t>
            </a:r>
            <a:r>
              <a:rPr lang="it-IT" baseline="0" dirty="0" smtClean="0"/>
              <a:t> PON </a:t>
            </a:r>
            <a:r>
              <a:rPr lang="it-IT" baseline="0" dirty="0" err="1" smtClean="0"/>
              <a:t>remains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meant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students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In Educational </a:t>
            </a:r>
            <a:r>
              <a:rPr lang="it-IT" baseline="0" dirty="0" err="1" smtClean="0"/>
              <a:t>Sistem</a:t>
            </a:r>
            <a:r>
              <a:rPr lang="it-IT" baseline="0" dirty="0" smtClean="0"/>
              <a:t>, PON </a:t>
            </a:r>
            <a:r>
              <a:rPr lang="it-IT" baseline="0" dirty="0" err="1" smtClean="0"/>
              <a:t>improves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competences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promotes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adaptation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community educational </a:t>
            </a:r>
            <a:r>
              <a:rPr lang="it-IT" baseline="0" dirty="0" err="1" smtClean="0"/>
              <a:t>standards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9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areas in which these measures provide support include development of the productive environment, research and technological development, development of the information society,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also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protection and improvement of the environment, equality between men and women in the field of employment, and cross-border transnational and inter-regional cooperation.</a:t>
            </a:r>
          </a:p>
          <a:p>
            <a:pPr marL="228600" indent="-228600">
              <a:buAutoNum type="arabicPeriod"/>
            </a:pP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Provision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(security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28600" indent="-228600">
              <a:buAutoNum type="arabicPeriod"/>
            </a:pP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7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it-IT" dirty="0" smtClean="0"/>
              <a:t>PON:</a:t>
            </a:r>
            <a:r>
              <a:rPr lang="it-IT" baseline="0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document</a:t>
            </a:r>
            <a:r>
              <a:rPr lang="it-IT" dirty="0" smtClean="0"/>
              <a:t> </a:t>
            </a:r>
            <a:r>
              <a:rPr lang="it-IT" dirty="0" err="1" smtClean="0"/>
              <a:t>directed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implement</a:t>
            </a:r>
            <a:r>
              <a:rPr lang="it-IT" baseline="0" dirty="0" smtClean="0"/>
              <a:t> the Community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Board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best </a:t>
            </a:r>
            <a:r>
              <a:rPr lang="it-IT" baseline="0" dirty="0" err="1" smtClean="0"/>
              <a:t>practice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community </a:t>
            </a:r>
            <a:r>
              <a:rPr lang="it-IT" baseline="0" dirty="0" err="1" smtClean="0"/>
              <a:t>fund</a:t>
            </a:r>
            <a:r>
              <a:rPr lang="it-IT" baseline="0" dirty="0" smtClean="0"/>
              <a:t>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7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benefit PON: Basilicata, Calabria, Campania, Molise, Puglia, Sardegna and Sicilia.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are the “</a:t>
            </a:r>
            <a:r>
              <a:rPr lang="it-IT" baseline="0" dirty="0" smtClean="0">
                <a:solidFill>
                  <a:schemeClr val="accent1"/>
                </a:solidFill>
              </a:rPr>
              <a:t>obiettivo convergenza</a:t>
            </a:r>
            <a:r>
              <a:rPr lang="it-IT" baseline="0" dirty="0" smtClean="0"/>
              <a:t>”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per-capita</a:t>
            </a:r>
            <a:r>
              <a:rPr lang="it-IT" baseline="0" dirty="0" smtClean="0"/>
              <a:t> GDP (GDP </a:t>
            </a:r>
            <a:r>
              <a:rPr lang="it-IT" baseline="0" dirty="0" err="1" smtClean="0"/>
              <a:t>Gross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Domestic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75% community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it-IT" baseline="0" dirty="0" err="1" smtClean="0"/>
              <a:t>Each</a:t>
            </a:r>
            <a:r>
              <a:rPr lang="it-IT" baseline="0" dirty="0" smtClean="0"/>
              <a:t> PON </a:t>
            </a:r>
            <a:r>
              <a:rPr lang="it-IT" baseline="0" dirty="0" err="1" smtClean="0"/>
              <a:t>remains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meant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students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In Educational </a:t>
            </a:r>
            <a:r>
              <a:rPr lang="it-IT" baseline="0" dirty="0" err="1" smtClean="0"/>
              <a:t>Sistem</a:t>
            </a:r>
            <a:r>
              <a:rPr lang="it-IT" baseline="0" dirty="0" smtClean="0"/>
              <a:t>, PON </a:t>
            </a:r>
            <a:r>
              <a:rPr lang="it-IT" baseline="0" dirty="0" err="1" smtClean="0"/>
              <a:t>improves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competences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promotes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adaptation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community educational </a:t>
            </a:r>
            <a:r>
              <a:rPr lang="it-IT" baseline="0" dirty="0" err="1" smtClean="0"/>
              <a:t>standards</a:t>
            </a:r>
            <a:r>
              <a:rPr lang="it-IT" baseline="0" dirty="0" smtClean="0"/>
              <a:t>.</a:t>
            </a:r>
          </a:p>
          <a:p>
            <a:pPr marL="228600" indent="-228600">
              <a:buAutoNum type="arabicPeriod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F464-23EA-47A0-9836-B748FA42EC0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71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1FC529-56E3-4958-8614-CACF56956C4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76C405-E583-42DD-B155-8378167A319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2616" y="460113"/>
            <a:ext cx="6962380" cy="792088"/>
          </a:xfrm>
          <a:effectLst>
            <a:softEdge rad="12700"/>
          </a:effectLst>
        </p:spPr>
        <p:txBody>
          <a:bodyPr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Erasmus+</a:t>
            </a:r>
            <a:r>
              <a:rPr lang="ro-RO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 K1</a:t>
            </a:r>
            <a:b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S.P.E.R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 –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Speran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ia Rom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neasc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b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2018-1-RO01-KA101-047947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627784" y="3843763"/>
            <a:ext cx="4796436" cy="166247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 smtClean="0">
              <a:solidFill>
                <a:srgbClr val="BB65A4"/>
              </a:solidFill>
            </a:endParaRPr>
          </a:p>
          <a:p>
            <a:pPr algn="ctr"/>
            <a:endParaRPr lang="it-IT" sz="1400" dirty="0">
              <a:solidFill>
                <a:srgbClr val="BB65A4"/>
              </a:solidFill>
            </a:endParaRPr>
          </a:p>
          <a:p>
            <a:pPr algn="ctr"/>
            <a:endParaRPr lang="it-IT" sz="1400" dirty="0" smtClean="0">
              <a:solidFill>
                <a:srgbClr val="BB65A4"/>
              </a:solidFill>
            </a:endParaRPr>
          </a:p>
          <a:p>
            <a:pPr algn="ctr"/>
            <a:endParaRPr lang="it-IT" sz="1400" dirty="0">
              <a:solidFill>
                <a:srgbClr val="BB65A4"/>
              </a:solidFill>
            </a:endParaRPr>
          </a:p>
          <a:p>
            <a:pPr algn="ctr"/>
            <a:endParaRPr lang="it-IT" sz="1400" dirty="0">
              <a:solidFill>
                <a:srgbClr val="BB65A4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9" y="4040029"/>
            <a:ext cx="52565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cap="small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it-IT" sz="20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JOB  SHADOWING</a:t>
            </a:r>
            <a:endParaRPr lang="ro-RO" sz="2000" b="1" cap="small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o-RO" sz="1200" b="1" cap="sm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06.05.2019 – 11.05.2019</a:t>
            </a:r>
          </a:p>
          <a:p>
            <a:pPr algn="ctr"/>
            <a:endParaRPr lang="it-IT" sz="1200" b="1" cap="small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/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7 participanți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endParaRPr lang="ro-RO" sz="1600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algn="ctr"/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D</a:t>
            </a:r>
            <a:r>
              <a:rPr lang="ro-RO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irector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, p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rof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. 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Marcel SAS ADĂSCĂLIȚII,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pPr lvl="0"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C</a:t>
            </a:r>
            <a:r>
              <a:rPr lang="ro-RO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oord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. proiecte comunitare, prof.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Loredana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B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RAIA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,</a:t>
            </a:r>
          </a:p>
          <a:p>
            <a:pPr lvl="0"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prof. 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Rodica URSAN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, prof. 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Sanda BULE, prof. Mihaiela GERGELY, </a:t>
            </a:r>
            <a:r>
              <a:rPr lang="ro-RO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prof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. Ioana BENȚE, prof. Cosmin PATCA</a:t>
            </a:r>
          </a:p>
          <a:p>
            <a:pPr algn="ctr"/>
            <a:r>
              <a:rPr lang="it-IT" sz="1600" b="1" cap="sm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1600" b="1" cap="small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it-IT" sz="1600" b="1" cap="small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092670" y="5946502"/>
            <a:ext cx="3291136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1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266635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6" y="1556748"/>
            <a:ext cx="2688505" cy="14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1979712" y="1282502"/>
            <a:ext cx="2666355" cy="143723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r>
              <a:rPr lang="ro-RO" sz="1400" dirty="0">
                <a:solidFill>
                  <a:srgbClr val="FFC000"/>
                </a:solidFill>
              </a:rPr>
              <a:t/>
            </a:r>
            <a:br>
              <a:rPr lang="ro-RO" sz="1400" dirty="0">
                <a:solidFill>
                  <a:srgbClr val="FFC000"/>
                </a:solidFill>
              </a:rPr>
            </a:br>
            <a:r>
              <a:rPr lang="ro-RO" sz="1400" dirty="0" smtClean="0">
                <a:solidFill>
                  <a:srgbClr val="FFC000"/>
                </a:solidFill>
              </a:rPr>
              <a:t/>
            </a:r>
            <a:br>
              <a:rPr lang="ro-RO" sz="1400" dirty="0" smtClean="0">
                <a:solidFill>
                  <a:srgbClr val="FFC000"/>
                </a:solidFill>
              </a:rPr>
            </a:br>
            <a:endParaRPr lang="ro-RO" sz="1400" dirty="0" smtClean="0">
              <a:solidFill>
                <a:srgbClr val="FFC000"/>
              </a:solidFill>
            </a:endParaRPr>
          </a:p>
          <a:p>
            <a:pPr algn="ctr"/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Colegiul Naţional </a:t>
            </a:r>
            <a:r>
              <a:rPr lang="ro-RO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«Octavian Goga» </a:t>
            </a:r>
            <a:r>
              <a:rPr lang="ro-RO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Marghita </a:t>
            </a:r>
            <a:endParaRPr lang="it-IT" sz="1400" dirty="0">
              <a:solidFill>
                <a:schemeClr val="accent3">
                  <a:lumMod val="75000"/>
                </a:schemeClr>
              </a:solidFill>
              <a:latin typeface="AR BONNIE" pitchFamily="2" charset="0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5472101" y="1481812"/>
            <a:ext cx="3351569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r>
              <a:rPr lang="it-IT" sz="1400" dirty="0">
                <a:solidFill>
                  <a:srgbClr val="FFC000"/>
                </a:solidFill>
              </a:rPr>
              <a:t/>
            </a:r>
            <a:br>
              <a:rPr lang="it-IT" sz="1400" dirty="0">
                <a:solidFill>
                  <a:srgbClr val="FFC000"/>
                </a:solidFill>
              </a:rPr>
            </a:br>
            <a:r>
              <a:rPr lang="ro-RO" sz="1400" dirty="0">
                <a:solidFill>
                  <a:srgbClr val="FFC000"/>
                </a:solidFill>
              </a:rPr>
              <a:t/>
            </a:r>
            <a:br>
              <a:rPr lang="ro-RO" sz="1400" dirty="0">
                <a:solidFill>
                  <a:srgbClr val="FFC000"/>
                </a:solidFill>
              </a:rPr>
            </a:b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Istituto Comprensivo Statale</a:t>
            </a:r>
            <a:r>
              <a:rPr lang="ro-RO" sz="1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 «Cesare Giulio Viola» </a:t>
            </a:r>
            <a:r>
              <a:rPr lang="ro-RO" sz="1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 Taranto</a:t>
            </a:r>
            <a:endParaRPr lang="it-IT" sz="1400" dirty="0">
              <a:solidFill>
                <a:schemeClr val="accent3">
                  <a:lumMod val="75000"/>
                </a:schemeClr>
              </a:solidFill>
              <a:latin typeface="AR BONNIE" pitchFamily="2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3635896" y="3429000"/>
            <a:ext cx="2875683" cy="164068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endParaRPr lang="it-IT" sz="1400" dirty="0" smtClean="0">
              <a:solidFill>
                <a:srgbClr val="FFC000"/>
              </a:solidFill>
            </a:endParaRP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it-IT" sz="1400" dirty="0">
              <a:solidFill>
                <a:schemeClr val="accent2">
                  <a:lumMod val="50000"/>
                </a:schemeClr>
              </a:solidFill>
              <a:latin typeface="AR BONNIE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50" y="3294360"/>
            <a:ext cx="1271711" cy="9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2683"/>
            <a:ext cx="677365" cy="63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2942464"/>
            <a:ext cx="552338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smtClean="0"/>
              <a:t>FESR</a:t>
            </a:r>
            <a:r>
              <a:rPr lang="it-IT" b="1" smtClean="0"/>
              <a:t/>
            </a:r>
            <a:br>
              <a:rPr lang="it-IT" b="1" smtClean="0"/>
            </a:br>
            <a:r>
              <a:rPr lang="it-IT" sz="2000" smtClean="0">
                <a:solidFill>
                  <a:srgbClr val="BB65A4"/>
                </a:solidFill>
              </a:rPr>
              <a:t/>
            </a:r>
            <a:br>
              <a:rPr lang="it-IT" sz="2000" smtClean="0">
                <a:solidFill>
                  <a:srgbClr val="BB65A4"/>
                </a:solidFill>
              </a:rPr>
            </a:br>
            <a:r>
              <a:rPr lang="ro-RO" sz="2000" b="1" smtClean="0">
                <a:solidFill>
                  <a:srgbClr val="BB65A4"/>
                </a:solidFill>
              </a:rPr>
              <a:t>FONDURI  EUROPENE   DE DEZVOLTARE REGIONALĂ</a:t>
            </a:r>
            <a:endParaRPr lang="it-IT" sz="2000" b="1" dirty="0">
              <a:solidFill>
                <a:srgbClr val="BB65A4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82384" y="836712"/>
            <a:ext cx="4479062" cy="3202490"/>
            <a:chOff x="969346" y="404664"/>
            <a:chExt cx="4479062" cy="3202490"/>
          </a:xfrm>
        </p:grpSpPr>
        <p:sp>
          <p:nvSpPr>
            <p:cNvPr id="4" name="Rettangolo 3"/>
            <p:cNvSpPr/>
            <p:nvPr/>
          </p:nvSpPr>
          <p:spPr>
            <a:xfrm rot="21258423">
              <a:off x="971600" y="404664"/>
              <a:ext cx="1778496" cy="1418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2000" b="1" dirty="0" smtClean="0"/>
                <a:t>Dezvoltarea unui mediu productiv</a:t>
              </a:r>
              <a:endParaRPr lang="it-IT" sz="2000" b="1" dirty="0"/>
            </a:p>
          </p:txBody>
        </p:sp>
        <p:sp>
          <p:nvSpPr>
            <p:cNvPr id="5" name="Rettangolo 4"/>
            <p:cNvSpPr/>
            <p:nvPr/>
          </p:nvSpPr>
          <p:spPr>
            <a:xfrm rot="1055917">
              <a:off x="3592852" y="576238"/>
              <a:ext cx="1855556" cy="1524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2000" b="1" dirty="0" smtClean="0"/>
                <a:t>Cercetare și dezvoltare tehnologică</a:t>
              </a:r>
              <a:endParaRPr lang="it-IT" sz="2000" b="1" dirty="0"/>
            </a:p>
          </p:txBody>
        </p:sp>
        <p:sp>
          <p:nvSpPr>
            <p:cNvPr id="6" name="Rettangolo 5"/>
            <p:cNvSpPr/>
            <p:nvPr/>
          </p:nvSpPr>
          <p:spPr>
            <a:xfrm rot="21191386">
              <a:off x="969346" y="2239002"/>
              <a:ext cx="2222893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/>
                <a:t>D</a:t>
              </a:r>
              <a:r>
                <a:rPr lang="ro-RO" sz="2000" b="1" dirty="0" smtClean="0"/>
                <a:t>ezvoltarea unei societăți informatizate</a:t>
              </a:r>
              <a:endParaRPr lang="it-IT" sz="2000" b="1" dirty="0"/>
            </a:p>
          </p:txBody>
        </p:sp>
      </p:grpSp>
      <p:sp>
        <p:nvSpPr>
          <p:cNvPr id="7" name="Rettangolo 6"/>
          <p:cNvSpPr/>
          <p:nvPr/>
        </p:nvSpPr>
        <p:spPr>
          <a:xfrm rot="21088565">
            <a:off x="3861950" y="4269963"/>
            <a:ext cx="2028572" cy="121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Instrumente  educative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 rot="372176">
            <a:off x="6587152" y="4672916"/>
            <a:ext cx="19503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L</a:t>
            </a:r>
            <a:r>
              <a:rPr lang="ro-RO" sz="2000" b="1" dirty="0" smtClean="0"/>
              <a:t>aboratoare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738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PON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ro-RO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PROGRAME   NAȚIONALE  OPERATIVE</a:t>
            </a:r>
            <a:endParaRPr lang="it-IT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1916832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ovarea educației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3140968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Educație informală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67544" y="321297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o 7"/>
          <p:cNvSpPr/>
          <p:nvPr/>
        </p:nvSpPr>
        <p:spPr>
          <a:xfrm rot="16512913">
            <a:off x="291185" y="2604569"/>
            <a:ext cx="914400" cy="914400"/>
          </a:xfrm>
          <a:prstGeom prst="arc">
            <a:avLst>
              <a:gd name="adj1" fmla="val 8503583"/>
              <a:gd name="adj2" fmla="val 203473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83768" y="1628800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Instruire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rco 9"/>
          <p:cNvSpPr/>
          <p:nvPr/>
        </p:nvSpPr>
        <p:spPr>
          <a:xfrm rot="17865728">
            <a:off x="1780008" y="15731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572000" y="3861048"/>
            <a:ext cx="307464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Dezvoltarea competențelor cheie și adaptarea la standardele educaționale ale comunității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 rot="16200000" flipH="1">
            <a:off x="3311860" y="2528900"/>
            <a:ext cx="1994520" cy="1922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6" idx="3"/>
          </p:cNvCxnSpPr>
          <p:nvPr/>
        </p:nvCxnSpPr>
        <p:spPr>
          <a:xfrm>
            <a:off x="2339752" y="3598168"/>
            <a:ext cx="2664296" cy="2135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81350" cy="6278562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>
                <a:solidFill>
                  <a:srgbClr val="002060"/>
                </a:solidFill>
              </a:rPr>
              <a:t/>
            </a:r>
            <a:br>
              <a:rPr lang="ro-RO" sz="2800" b="1" dirty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/>
            </a:r>
            <a:br>
              <a:rPr lang="ro-RO" sz="2800" b="1" dirty="0" smtClean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537605"/>
            <a:ext cx="69394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DREAM BIG AND MAKE IT HAPPEN!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9483574">
            <a:off x="4408616" y="2173160"/>
            <a:ext cx="4301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VĂ MULȚUMESC!</a:t>
            </a:r>
            <a:endParaRPr lang="en-US" sz="4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4" y="2060848"/>
            <a:ext cx="4182522" cy="4182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579339" cy="14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68777" y="4501898"/>
            <a:ext cx="4128254" cy="554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Material </a:t>
            </a:r>
            <a:r>
              <a:rPr lang="en-US" sz="1400" b="1" dirty="0" err="1" smtClean="0"/>
              <a:t>realizat</a:t>
            </a:r>
            <a:r>
              <a:rPr lang="en-US" sz="1400" b="1" dirty="0" smtClean="0"/>
              <a:t> </a:t>
            </a:r>
            <a:r>
              <a:rPr lang="en-US" sz="1400" b="1" dirty="0" smtClean="0"/>
              <a:t>de</a:t>
            </a:r>
            <a:r>
              <a:rPr lang="ro-RO" sz="1400" b="1" dirty="0"/>
              <a:t> </a:t>
            </a:r>
            <a:r>
              <a:rPr lang="en-US" sz="1400" b="1" dirty="0" smtClean="0"/>
              <a:t>prof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Loredana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Braia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41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5075" y="836712"/>
            <a:ext cx="7467600" cy="829201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SISTEMUL   EDUCAȚIONAL  </a:t>
            </a:r>
            <a:b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b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20886123">
            <a:off x="597704" y="358214"/>
            <a:ext cx="1909468" cy="152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GRĂDINIȚĂ</a:t>
            </a:r>
          </a:p>
          <a:p>
            <a:pPr algn="ctr"/>
            <a:r>
              <a:rPr lang="ro-RO" b="1" dirty="0" smtClean="0"/>
              <a:t>Între 3-6 ani</a:t>
            </a:r>
          </a:p>
          <a:p>
            <a:pPr algn="ctr"/>
            <a:r>
              <a:rPr lang="ro-RO" b="1" dirty="0" smtClean="0"/>
              <a:t>(3 ani)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 rot="262494">
            <a:off x="810302" y="2416059"/>
            <a:ext cx="1806621" cy="118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ȘCOALA PRIMARĂ</a:t>
            </a:r>
          </a:p>
          <a:p>
            <a:pPr algn="ctr"/>
            <a:r>
              <a:rPr lang="ro-RO" b="1" dirty="0" smtClean="0"/>
              <a:t>Între 6-11 ani</a:t>
            </a:r>
          </a:p>
          <a:p>
            <a:pPr algn="ctr"/>
            <a:r>
              <a:rPr lang="ro-RO" b="1" dirty="0" smtClean="0"/>
              <a:t>(5 ani)</a:t>
            </a:r>
            <a:endParaRPr lang="it-IT" b="1" dirty="0"/>
          </a:p>
        </p:txBody>
      </p:sp>
      <p:sp>
        <p:nvSpPr>
          <p:cNvPr id="12" name="Arco 11"/>
          <p:cNvSpPr/>
          <p:nvPr/>
        </p:nvSpPr>
        <p:spPr>
          <a:xfrm rot="2847768">
            <a:off x="1009646" y="1675545"/>
            <a:ext cx="792088" cy="8423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 rot="21244094">
            <a:off x="662945" y="4171254"/>
            <a:ext cx="2073429" cy="158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ȘCOALA SECUNDARĂ INFERIOARĂ</a:t>
            </a:r>
          </a:p>
          <a:p>
            <a:pPr algn="ctr"/>
            <a:r>
              <a:rPr lang="ro-RO" b="1" dirty="0" smtClean="0"/>
              <a:t>Între 11-14 ani</a:t>
            </a:r>
          </a:p>
          <a:p>
            <a:pPr algn="ctr"/>
            <a:r>
              <a:rPr lang="ro-RO" b="1" dirty="0" smtClean="0"/>
              <a:t>(3 ani)</a:t>
            </a:r>
            <a:endParaRPr lang="it-IT" b="1" dirty="0"/>
          </a:p>
        </p:txBody>
      </p:sp>
      <p:sp>
        <p:nvSpPr>
          <p:cNvPr id="14" name="Arco 13"/>
          <p:cNvSpPr/>
          <p:nvPr/>
        </p:nvSpPr>
        <p:spPr>
          <a:xfrm rot="8312821">
            <a:off x="2560090" y="4689018"/>
            <a:ext cx="914400" cy="914400"/>
          </a:xfrm>
          <a:prstGeom prst="arc">
            <a:avLst>
              <a:gd name="adj1" fmla="val 10550621"/>
              <a:gd name="adj2" fmla="val 14309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017290" y="2852936"/>
            <a:ext cx="5122158" cy="210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ȘCOALA SECUNDARĂ SUPERIOARĂ</a:t>
            </a:r>
          </a:p>
          <a:p>
            <a:pPr algn="ctr"/>
            <a:r>
              <a:rPr lang="ro-RO" b="1" dirty="0" smtClean="0"/>
              <a:t>(de competență națională - 5 ani)</a:t>
            </a:r>
          </a:p>
          <a:p>
            <a:pPr algn="ctr"/>
            <a:r>
              <a:rPr lang="ro-RO" b="1" dirty="0" smtClean="0"/>
              <a:t> </a:t>
            </a:r>
            <a:r>
              <a:rPr lang="it-IT" b="1" dirty="0" smtClean="0"/>
              <a:t> </a:t>
            </a:r>
            <a:r>
              <a:rPr lang="ro-RO" b="1" dirty="0" smtClean="0"/>
              <a:t>licee, institute tehnice și profesionale Între </a:t>
            </a:r>
            <a:r>
              <a:rPr lang="it-IT" b="1" dirty="0" smtClean="0"/>
              <a:t>14 – 1</a:t>
            </a:r>
            <a:r>
              <a:rPr lang="ro-RO" b="1" dirty="0" smtClean="0"/>
              <a:t>9 ani</a:t>
            </a:r>
          </a:p>
          <a:p>
            <a:pPr algn="ctr"/>
            <a:r>
              <a:rPr lang="ro-RO" b="1" dirty="0" smtClean="0"/>
              <a:t>Examen de maturitate care condiționează accesul la universitate</a:t>
            </a:r>
          </a:p>
          <a:p>
            <a:pPr algn="ctr"/>
            <a:endParaRPr lang="it-IT" dirty="0"/>
          </a:p>
        </p:txBody>
      </p:sp>
      <p:sp>
        <p:nvSpPr>
          <p:cNvPr id="11" name="Arco 13"/>
          <p:cNvSpPr/>
          <p:nvPr/>
        </p:nvSpPr>
        <p:spPr>
          <a:xfrm rot="13636888">
            <a:off x="865299" y="34738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867">
            <a:off x="6879018" y="1303980"/>
            <a:ext cx="1657845" cy="110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2630" y="5146218"/>
            <a:ext cx="4365754" cy="139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b="1" dirty="0" smtClean="0"/>
          </a:p>
          <a:p>
            <a:pPr algn="ctr"/>
            <a:r>
              <a:rPr lang="ro-RO" b="1" dirty="0" smtClean="0"/>
              <a:t>UNITĂȚI DE FORMARE PROFESIONALĂ</a:t>
            </a:r>
          </a:p>
          <a:p>
            <a:pPr algn="ctr"/>
            <a:r>
              <a:rPr lang="ro-RO" b="1" dirty="0" smtClean="0"/>
              <a:t>(de competență regională 3-4 ani)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62630" y="1464179"/>
            <a:ext cx="280831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Obligatoriu 10 ani</a:t>
            </a:r>
          </a:p>
          <a:p>
            <a:pPr algn="ctr"/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(între 6 – 16 ani)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Arco 13"/>
          <p:cNvSpPr/>
          <p:nvPr/>
        </p:nvSpPr>
        <p:spPr>
          <a:xfrm rot="8312821">
            <a:off x="2747933" y="4740119"/>
            <a:ext cx="1786245" cy="1877898"/>
          </a:xfrm>
          <a:prstGeom prst="arc">
            <a:avLst>
              <a:gd name="adj1" fmla="val 14173201"/>
              <a:gd name="adj2" fmla="val 25213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0748"/>
            <a:ext cx="2880320" cy="2592288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83568" y="332656"/>
            <a:ext cx="324036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ȘCOALA SECUNDARĂ INFERIOARĂ</a:t>
            </a:r>
            <a:endParaRPr lang="it-IT" sz="2400" b="1" dirty="0" smtClean="0"/>
          </a:p>
          <a:p>
            <a:pPr algn="ctr"/>
            <a:endParaRPr lang="it-IT" sz="2800" b="1" dirty="0" smtClean="0"/>
          </a:p>
          <a:p>
            <a:pPr algn="ctr"/>
            <a:r>
              <a:rPr lang="it-IT" sz="2400" b="1" dirty="0"/>
              <a:t>3 </a:t>
            </a:r>
            <a:r>
              <a:rPr lang="ro-RO" sz="2400" b="1" dirty="0" smtClean="0"/>
              <a:t>ani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 </a:t>
            </a:r>
            <a:r>
              <a:rPr lang="it-IT" sz="2400" b="1" dirty="0"/>
              <a:t>+ </a:t>
            </a:r>
            <a:endParaRPr lang="it-IT" sz="2400" b="1" dirty="0" smtClean="0"/>
          </a:p>
          <a:p>
            <a:pPr algn="ctr"/>
            <a:r>
              <a:rPr lang="ro-RO" sz="2400" b="1" dirty="0" smtClean="0"/>
              <a:t>Examen de stat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4283968" y="1844824"/>
            <a:ext cx="403244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b="1" dirty="0" smtClean="0"/>
              <a:t>Examenul de stat</a:t>
            </a:r>
            <a:r>
              <a:rPr lang="it-IT" sz="2400" b="1" dirty="0" smtClean="0"/>
              <a:t>: </a:t>
            </a:r>
            <a:r>
              <a:rPr lang="ro-RO" sz="2400" b="1" dirty="0" smtClean="0"/>
              <a:t>test scris</a:t>
            </a:r>
            <a:endParaRPr lang="it-IT" sz="2400" b="1" dirty="0"/>
          </a:p>
          <a:p>
            <a:pPr marL="342900" indent="-342900">
              <a:buFont typeface="Arial" charset="0"/>
              <a:buChar char="•"/>
            </a:pPr>
            <a:r>
              <a:rPr lang="it-IT" sz="2400" b="1" dirty="0" smtClean="0"/>
              <a:t>Italia</a:t>
            </a:r>
            <a:r>
              <a:rPr lang="ro-RO" sz="2400" b="1" dirty="0" smtClean="0"/>
              <a:t>nă</a:t>
            </a:r>
            <a:endParaRPr lang="it-IT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it-IT" sz="2400" b="1" dirty="0" smtClean="0"/>
              <a:t>Matematic</a:t>
            </a:r>
            <a:r>
              <a:rPr lang="ro-RO" sz="2400" b="1" dirty="0" smtClean="0"/>
              <a:t>ă</a:t>
            </a:r>
            <a:endParaRPr lang="it-IT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ro-RO" sz="2400" b="1" dirty="0" smtClean="0"/>
              <a:t>Engleză</a:t>
            </a:r>
            <a:r>
              <a:rPr lang="it-IT" sz="2400" b="1" dirty="0" smtClean="0"/>
              <a:t> + L2</a:t>
            </a:r>
          </a:p>
          <a:p>
            <a:pPr algn="ctr"/>
            <a:r>
              <a:rPr lang="it-IT" sz="2400" b="1" dirty="0" smtClean="0"/>
              <a:t>(France</a:t>
            </a:r>
            <a:r>
              <a:rPr lang="ro-RO" sz="2400" b="1" dirty="0" smtClean="0"/>
              <a:t>ză sau</a:t>
            </a:r>
            <a:r>
              <a:rPr lang="it-IT" sz="2400" b="1" dirty="0" smtClean="0"/>
              <a:t> Spa</a:t>
            </a:r>
            <a:r>
              <a:rPr lang="ro-RO" sz="2400" b="1" dirty="0" smtClean="0"/>
              <a:t>niolă</a:t>
            </a:r>
            <a:r>
              <a:rPr lang="it-IT" sz="2400" b="1" dirty="0" smtClean="0"/>
              <a:t>)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19672" y="4725144"/>
            <a:ext cx="43924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 smtClean="0"/>
          </a:p>
          <a:p>
            <a:pPr algn="ctr"/>
            <a:r>
              <a:rPr lang="it-IT" sz="2400" b="1" dirty="0" smtClean="0"/>
              <a:t>E</a:t>
            </a:r>
            <a:r>
              <a:rPr lang="ro-RO" sz="2400" b="1" dirty="0" smtClean="0"/>
              <a:t>xamenul de stat:</a:t>
            </a:r>
            <a:r>
              <a:rPr lang="it-IT" sz="2400" b="1" dirty="0" smtClean="0"/>
              <a:t> </a:t>
            </a:r>
            <a:endParaRPr lang="ro-RO" sz="2400" b="1" dirty="0" smtClean="0"/>
          </a:p>
          <a:p>
            <a:pPr algn="ctr"/>
            <a:r>
              <a:rPr lang="ro-RO" sz="2400" b="1" dirty="0" smtClean="0"/>
              <a:t>examinare </a:t>
            </a:r>
            <a:r>
              <a:rPr lang="it-IT" sz="2400" b="1" dirty="0" smtClean="0"/>
              <a:t>oral</a:t>
            </a:r>
            <a:r>
              <a:rPr lang="ro-RO" sz="2400" b="1" dirty="0" smtClean="0"/>
              <a:t>ă</a:t>
            </a:r>
            <a:r>
              <a:rPr lang="ro-RO" sz="2400" b="1" dirty="0"/>
              <a:t> </a:t>
            </a:r>
            <a:r>
              <a:rPr lang="ro-RO" sz="2400" b="1" dirty="0" smtClean="0"/>
              <a:t>interdisciplinară</a:t>
            </a:r>
            <a:endParaRPr lang="it-IT" sz="2400" b="1" dirty="0"/>
          </a:p>
          <a:p>
            <a:pPr algn="ctr"/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977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2026" y="476672"/>
            <a:ext cx="2326142" cy="1048978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342026" y="404664"/>
            <a:ext cx="41764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 smtClean="0"/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EXAMINAREA ORALĂ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57850" y="1955267"/>
            <a:ext cx="7344816" cy="377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COMPETENȚE EVALUATE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COMPETENȚE SOCIALE ȘI CIVICE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SPIRITUL DE INIȚIATIVĂ ȘI ANTREPRENORIAL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GÂNDIREA CRITICĂ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CREATIVITATEA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CAPACITATEA DE REZOLVARE  DE  PROBLEME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1907704" y="7605464"/>
            <a:ext cx="41764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 smtClean="0"/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EXAMINAREA ORALĂ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450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507610" y="1894490"/>
            <a:ext cx="3168352" cy="360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ȘCOALA PROFESIONALĂ</a:t>
            </a:r>
          </a:p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3-4 ani</a:t>
            </a:r>
          </a:p>
          <a:p>
            <a:pPr algn="ctr"/>
            <a:endParaRPr lang="ro-RO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o-RO" b="1" dirty="0"/>
              <a:t>O</a:t>
            </a:r>
            <a:r>
              <a:rPr lang="vi-VN" b="1" dirty="0" smtClean="0"/>
              <a:t>feră pregătire </a:t>
            </a:r>
            <a:r>
              <a:rPr lang="vi-VN" b="1" dirty="0"/>
              <a:t>practică în domenii precum ingineria, agricultura, gastronomia sau asistenţa </a:t>
            </a:r>
            <a:r>
              <a:rPr lang="vi-VN" b="1" dirty="0" smtClean="0"/>
              <a:t>tehnică</a:t>
            </a:r>
            <a:r>
              <a:rPr lang="ro-RO" b="1" dirty="0"/>
              <a:t>.</a:t>
            </a:r>
            <a:endParaRPr lang="ro-RO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o-RO" b="1" dirty="0" smtClean="0"/>
              <a:t>N</a:t>
            </a:r>
            <a:r>
              <a:rPr lang="vi-VN" b="1" dirty="0" smtClean="0"/>
              <a:t>u </a:t>
            </a:r>
            <a:r>
              <a:rPr lang="vi-VN" b="1" dirty="0"/>
              <a:t>permite </a:t>
            </a:r>
            <a:r>
              <a:rPr lang="vi-VN" b="1" dirty="0" smtClean="0"/>
              <a:t>accesul </a:t>
            </a:r>
            <a:r>
              <a:rPr lang="vi-VN" b="1" dirty="0"/>
              <a:t>la studiile universitare</a:t>
            </a:r>
            <a:r>
              <a:rPr lang="vi-VN" b="1" dirty="0" smtClean="0"/>
              <a:t>.</a:t>
            </a:r>
            <a:endParaRPr lang="ro-RO" b="1" dirty="0" smtClean="0"/>
          </a:p>
          <a:p>
            <a:pPr algn="ctr"/>
            <a:endParaRPr lang="vi-VN" b="1" dirty="0"/>
          </a:p>
          <a:p>
            <a:pPr algn="ctr"/>
            <a:endParaRPr lang="vi-VN" sz="1400" b="1" dirty="0"/>
          </a:p>
          <a:p>
            <a:pPr algn="ctr"/>
            <a:endParaRPr lang="it-IT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29328" y="1052736"/>
            <a:ext cx="194129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ȘCOALA  SECUNDARĂ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SUPERIOARĂ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 smtClean="0"/>
              <a:t>5 ani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75856" y="438189"/>
            <a:ext cx="1932549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LICEUL TEORETIC</a:t>
            </a:r>
            <a:endParaRPr lang="vi-VN" sz="2000" b="1" dirty="0"/>
          </a:p>
          <a:p>
            <a:pPr algn="ctr"/>
            <a:r>
              <a:rPr lang="vi-VN" dirty="0"/>
              <a:t>Oferă pregătire teoretică, cu aprofundare a studiului pe profil uman, real sau </a:t>
            </a:r>
            <a:r>
              <a:rPr lang="vi-VN" dirty="0" smtClean="0"/>
              <a:t>artistic</a:t>
            </a:r>
            <a:r>
              <a:rPr lang="ro-RO" dirty="0" smtClean="0"/>
              <a:t>.</a:t>
            </a:r>
            <a:r>
              <a:rPr lang="vi-VN" dirty="0" smtClean="0"/>
              <a:t> 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335195" y="3429000"/>
            <a:ext cx="360040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INSTITUT  TEHNIC</a:t>
            </a:r>
            <a:endParaRPr lang="ro-RO" b="1" dirty="0"/>
          </a:p>
          <a:p>
            <a:pPr algn="ctr"/>
            <a:r>
              <a:rPr lang="en-US" b="1" dirty="0"/>
              <a:t>S</a:t>
            </a:r>
            <a:r>
              <a:rPr lang="vi-VN" b="1" dirty="0" smtClean="0"/>
              <a:t>pecializare </a:t>
            </a:r>
            <a:r>
              <a:rPr lang="vi-VN" b="1" dirty="0"/>
              <a:t>în domenii precum cel economic, administrativ, </a:t>
            </a:r>
            <a:r>
              <a:rPr lang="vi-VN" b="1" dirty="0" smtClean="0"/>
              <a:t> </a:t>
            </a:r>
            <a:r>
              <a:rPr lang="vi-VN" b="1" dirty="0"/>
              <a:t>tehnologic sau turism. Include în general perioade de practică de până la şase luni în mediul privat, universităţi sau </a:t>
            </a:r>
            <a:r>
              <a:rPr lang="vi-VN" b="1" dirty="0" smtClean="0"/>
              <a:t>asociaţii</a:t>
            </a:r>
            <a:r>
              <a:rPr lang="ro-RO" b="1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70" y="2532063"/>
            <a:ext cx="3651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10">
            <a:off x="2439669" y="370058"/>
            <a:ext cx="501368" cy="123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8886" y="260648"/>
            <a:ext cx="6856460" cy="122413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EVALUĂRI NAȚIONALE</a:t>
            </a:r>
            <a:endParaRPr lang="it-IT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0716" y="1834195"/>
            <a:ext cx="2620819" cy="2291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Test</a:t>
            </a:r>
            <a:r>
              <a:rPr lang="ro-RO" dirty="0" smtClean="0"/>
              <a:t>e</a:t>
            </a:r>
            <a:r>
              <a:rPr lang="it-IT" dirty="0" smtClean="0"/>
              <a:t> standardiz</a:t>
            </a:r>
            <a:r>
              <a:rPr lang="ro-RO" dirty="0" smtClean="0"/>
              <a:t>ate</a:t>
            </a:r>
            <a:r>
              <a:rPr lang="it-IT" dirty="0" smtClean="0"/>
              <a:t> na</a:t>
            </a:r>
            <a:r>
              <a:rPr lang="ro-RO" dirty="0" smtClean="0"/>
              <a:t>ț</a:t>
            </a:r>
            <a:r>
              <a:rPr lang="it-IT" dirty="0" smtClean="0"/>
              <a:t>ional</a:t>
            </a:r>
            <a:r>
              <a:rPr lang="ro-RO" dirty="0" smtClean="0"/>
              <a:t>e </a:t>
            </a:r>
            <a:r>
              <a:rPr lang="it-IT" dirty="0" smtClean="0"/>
              <a:t>pe</a:t>
            </a:r>
            <a:r>
              <a:rPr lang="ro-RO" dirty="0" smtClean="0"/>
              <a:t>ntru evaluarea învățării</a:t>
            </a:r>
            <a:endParaRPr lang="it-IT" sz="1600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516216" y="3140968"/>
            <a:ext cx="1725845" cy="188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Clasa a II-a  din școala secundară superioară</a:t>
            </a:r>
          </a:p>
          <a:p>
            <a:pPr algn="ctr"/>
            <a:r>
              <a:rPr lang="ro-RO" dirty="0" smtClean="0"/>
              <a:t>(liceu)</a:t>
            </a:r>
            <a:endParaRPr lang="it-IT" dirty="0"/>
          </a:p>
        </p:txBody>
      </p:sp>
      <p:sp>
        <p:nvSpPr>
          <p:cNvPr id="12" name="Arco 11"/>
          <p:cNvSpPr/>
          <p:nvPr/>
        </p:nvSpPr>
        <p:spPr>
          <a:xfrm rot="2847768">
            <a:off x="4835058" y="2874416"/>
            <a:ext cx="792088" cy="8423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 rot="21244094">
            <a:off x="562301" y="4524039"/>
            <a:ext cx="2213171" cy="188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Se evaluează nivelul de pregătire a elevilor la italiană și matematică</a:t>
            </a:r>
            <a:endParaRPr lang="it-IT" dirty="0"/>
          </a:p>
        </p:txBody>
      </p:sp>
      <p:sp>
        <p:nvSpPr>
          <p:cNvPr id="14" name="Arco 13"/>
          <p:cNvSpPr/>
          <p:nvPr/>
        </p:nvSpPr>
        <p:spPr>
          <a:xfrm rot="7430293">
            <a:off x="5687225" y="4272410"/>
            <a:ext cx="961389" cy="914400"/>
          </a:xfrm>
          <a:prstGeom prst="arc">
            <a:avLst>
              <a:gd name="adj1" fmla="val 16479358"/>
              <a:gd name="adj2" fmla="val 1297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o 15"/>
          <p:cNvSpPr/>
          <p:nvPr/>
        </p:nvSpPr>
        <p:spPr>
          <a:xfrm rot="13957743">
            <a:off x="224917" y="3771946"/>
            <a:ext cx="914400" cy="914400"/>
          </a:xfrm>
          <a:prstGeom prst="arc">
            <a:avLst>
              <a:gd name="adj1" fmla="val 14097016"/>
              <a:gd name="adj2" fmla="val 14857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727089" y="1988840"/>
            <a:ext cx="178101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Clasele a II-a și aV-a din școala primară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727089" y="3613364"/>
            <a:ext cx="2082120" cy="2047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Clasele </a:t>
            </a:r>
            <a:r>
              <a:rPr lang="it-IT" dirty="0" smtClean="0"/>
              <a:t>I </a:t>
            </a:r>
            <a:r>
              <a:rPr lang="ro-RO" dirty="0" smtClean="0"/>
              <a:t>și a III-a</a:t>
            </a:r>
            <a:r>
              <a:rPr lang="it-IT" dirty="0" smtClean="0"/>
              <a:t> </a:t>
            </a:r>
            <a:r>
              <a:rPr lang="ro-RO" dirty="0" smtClean="0"/>
              <a:t> din școala secundară inferioară</a:t>
            </a:r>
          </a:p>
          <a:p>
            <a:pPr algn="ctr"/>
            <a:r>
              <a:rPr lang="ro-RO" dirty="0" smtClean="0"/>
              <a:t>(gimnaziu)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000" b="1" cap="small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ORGANIZAREA </a:t>
            </a:r>
            <a:r>
              <a:rPr lang="ro-RO" sz="3000" b="1" cap="small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ȘCOLILOR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20757749">
            <a:off x="653614" y="711783"/>
            <a:ext cx="216024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AUTONOMIE BUGETARĂ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1788964"/>
            <a:ext cx="3325321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ȘCOLI   INCLUZIVE</a:t>
            </a:r>
          </a:p>
          <a:p>
            <a:pPr algn="ctr"/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DIZABILITĂȚI- SINDROM DOWN, AUTISM, HANDICAP FIZIC, ADHD</a:t>
            </a:r>
          </a:p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(adaptează mediul nevoilor copiilor)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812931">
            <a:off x="907646" y="3494767"/>
            <a:ext cx="329411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NUMĂR ELEVI</a:t>
            </a:r>
          </a:p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25-28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COPII/CLASĂ</a:t>
            </a: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MAX.20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DACĂ ESTE CEL PUȚIN UN COPIL CU NEVOI SPECIALE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0977549">
            <a:off x="4853980" y="4412667"/>
            <a:ext cx="230425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PROFESORI  DE SPRIJIN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CU TRIPLĂ SPECIALIZARE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1 12"/>
          <p:cNvCxnSpPr/>
          <p:nvPr/>
        </p:nvCxnSpPr>
        <p:spPr>
          <a:xfrm flipH="1">
            <a:off x="2843809" y="1226690"/>
            <a:ext cx="888979" cy="77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2"/>
          <p:cNvCxnSpPr/>
          <p:nvPr/>
        </p:nvCxnSpPr>
        <p:spPr>
          <a:xfrm flipH="1">
            <a:off x="2996208" y="1379090"/>
            <a:ext cx="736580" cy="204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2"/>
          <p:cNvCxnSpPr/>
          <p:nvPr/>
        </p:nvCxnSpPr>
        <p:spPr>
          <a:xfrm>
            <a:off x="4425836" y="1379090"/>
            <a:ext cx="434196" cy="313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2"/>
          <p:cNvCxnSpPr/>
          <p:nvPr/>
        </p:nvCxnSpPr>
        <p:spPr>
          <a:xfrm>
            <a:off x="4860032" y="1379090"/>
            <a:ext cx="822444" cy="617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3034680" cy="7829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CADRU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20080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o-RO" sz="2400" b="1" dirty="0" smtClean="0"/>
              <a:t>ȘCOALA PRIMARĂ</a:t>
            </a:r>
          </a:p>
          <a:p>
            <a:pPr algn="ctr"/>
            <a:endParaRPr lang="ro-RO" sz="2400" b="1" dirty="0"/>
          </a:p>
          <a:p>
            <a:pPr algn="ctr"/>
            <a:r>
              <a:rPr lang="ro-RO" dirty="0" smtClean="0"/>
              <a:t>PROGRAM NORMAL - </a:t>
            </a:r>
            <a:r>
              <a:rPr lang="ro-RO" sz="2400" b="1" dirty="0" smtClean="0"/>
              <a:t>27 ore/săpt.- o învățătoare</a:t>
            </a:r>
          </a:p>
          <a:p>
            <a:pPr algn="ctr"/>
            <a:r>
              <a:rPr lang="ro-RO" dirty="0" smtClean="0"/>
              <a:t>PROGRAM PRELUNGIT - </a:t>
            </a:r>
            <a:r>
              <a:rPr lang="ro-RO" sz="2400" b="1" dirty="0" smtClean="0"/>
              <a:t>40 ore/săpt.-2 învățătoare</a:t>
            </a:r>
            <a:endParaRPr lang="en-US" sz="2400" b="1" dirty="0" smtClean="0"/>
          </a:p>
          <a:p>
            <a:pPr algn="ctr"/>
            <a:endParaRPr lang="en-US" sz="2000" b="1" dirty="0"/>
          </a:p>
          <a:p>
            <a:pPr algn="ctr"/>
            <a:r>
              <a:rPr lang="vi-VN" sz="2400" b="1" dirty="0" smtClean="0"/>
              <a:t>ȘCOALA </a:t>
            </a:r>
            <a:r>
              <a:rPr lang="vi-VN" sz="2400" b="1" dirty="0"/>
              <a:t>SECUNDARĂ</a:t>
            </a:r>
          </a:p>
          <a:p>
            <a:pPr algn="ctr"/>
            <a:r>
              <a:rPr lang="vi-VN" sz="2400" b="1" dirty="0"/>
              <a:t>30 ore/săpt.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3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37443">
            <a:off x="683568" y="1028644"/>
            <a:ext cx="4176464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ITALIA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aloc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din PIB pentru învățământ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217626">
            <a:off x="4273612" y="3451986"/>
            <a:ext cx="381642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Salariile profesorilor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entru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învățământul primar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gimnazial sunt intre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2.000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3.000 euro/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lună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443711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Raportul dintre numărul de elevi/un profesor este de 11:1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5041" y="589247"/>
            <a:ext cx="3034680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ALTE DATE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92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2878</TotalTime>
  <Words>900</Words>
  <Application>Microsoft Office PowerPoint</Application>
  <PresentationFormat>On-screen Show (4:3)</PresentationFormat>
  <Paragraphs>176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Loggia</vt:lpstr>
      <vt:lpstr>Erasmus+  K1 S.P.E.R. – Speranță Pentru Educația Românească 2018-1-RO01-KA101-047947 </vt:lpstr>
      <vt:lpstr>  SISTEMUL   EDUCAȚIONAL   ITALIAN </vt:lpstr>
      <vt:lpstr>PowerPoint Presentation</vt:lpstr>
      <vt:lpstr>PowerPoint Presentation</vt:lpstr>
      <vt:lpstr>PowerPoint Presentation</vt:lpstr>
      <vt:lpstr> EVALUĂRI NAȚIONALE</vt:lpstr>
      <vt:lpstr>PowerPoint Presentation</vt:lpstr>
      <vt:lpstr>PLANUL CADRU</vt:lpstr>
      <vt:lpstr>PowerPoint Presentation</vt:lpstr>
      <vt:lpstr>FESR  FONDURI  EUROPENE   DE DEZVOLTARE REGIONALĂ</vt:lpstr>
      <vt:lpstr>PON PROGRAME   NAȚIONALE  OPERATIVE</vt:lpstr>
      <vt:lpstr>     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User</cp:lastModifiedBy>
  <cp:revision>225</cp:revision>
  <dcterms:created xsi:type="dcterms:W3CDTF">2011-06-10T04:48:43Z</dcterms:created>
  <dcterms:modified xsi:type="dcterms:W3CDTF">2019-06-22T09:44:47Z</dcterms:modified>
</cp:coreProperties>
</file>