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58" r:id="rId4"/>
    <p:sldId id="291" r:id="rId5"/>
    <p:sldId id="292" r:id="rId6"/>
    <p:sldId id="261" r:id="rId7"/>
    <p:sldId id="265" r:id="rId8"/>
    <p:sldId id="267" r:id="rId9"/>
    <p:sldId id="268" r:id="rId10"/>
    <p:sldId id="278" r:id="rId11"/>
    <p:sldId id="259" r:id="rId12"/>
    <p:sldId id="263" r:id="rId13"/>
    <p:sldId id="281" r:id="rId14"/>
    <p:sldId id="276" r:id="rId15"/>
    <p:sldId id="264" r:id="rId16"/>
    <p:sldId id="270" r:id="rId17"/>
    <p:sldId id="284" r:id="rId18"/>
    <p:sldId id="271" r:id="rId19"/>
    <p:sldId id="272" r:id="rId20"/>
    <p:sldId id="279" r:id="rId21"/>
    <p:sldId id="275" r:id="rId22"/>
    <p:sldId id="283" r:id="rId23"/>
    <p:sldId id="274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9" d="100"/>
          <a:sy n="69" d="100"/>
        </p:scale>
        <p:origin x="-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F0A59-72AD-4B6D-872E-422BB0E71463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83C3D-075C-4B0C-B806-60CAB452C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83C3D-075C-4B0C-B806-60CAB452CC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6118" y="4343701"/>
            <a:ext cx="5485765" cy="411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 txBox="1">
            <a:spLocks noGrp="1"/>
          </p:cNvSpPr>
          <p:nvPr>
            <p:ph type="sldNum" idx="12"/>
          </p:nvPr>
        </p:nvSpPr>
        <p:spPr>
          <a:xfrm>
            <a:off x="3884824" y="8685899"/>
            <a:ext cx="2971589" cy="45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1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1707" y="686401"/>
            <a:ext cx="4834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17:notes"/>
          <p:cNvSpPr txBox="1">
            <a:spLocks noGrp="1"/>
          </p:cNvSpPr>
          <p:nvPr>
            <p:ph type="body" idx="1"/>
          </p:nvPr>
        </p:nvSpPr>
        <p:spPr>
          <a:xfrm>
            <a:off x="686118" y="4343701"/>
            <a:ext cx="5485765" cy="411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:notes"/>
          <p:cNvSpPr txBox="1">
            <a:spLocks noGrp="1"/>
          </p:cNvSpPr>
          <p:nvPr>
            <p:ph type="sldNum" idx="12"/>
          </p:nvPr>
        </p:nvSpPr>
        <p:spPr>
          <a:xfrm>
            <a:off x="3884824" y="8685899"/>
            <a:ext cx="2971589" cy="45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26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:notes"/>
          <p:cNvSpPr txBox="1">
            <a:spLocks noGrp="1"/>
          </p:cNvSpPr>
          <p:nvPr>
            <p:ph type="body" idx="1"/>
          </p:nvPr>
        </p:nvSpPr>
        <p:spPr>
          <a:xfrm>
            <a:off x="686118" y="4343701"/>
            <a:ext cx="5485765" cy="41138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3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:notes"/>
          <p:cNvSpPr txBox="1">
            <a:spLocks noGrp="1"/>
          </p:cNvSpPr>
          <p:nvPr>
            <p:ph type="body" idx="1"/>
          </p:nvPr>
        </p:nvSpPr>
        <p:spPr>
          <a:xfrm>
            <a:off x="686118" y="4343701"/>
            <a:ext cx="5485765" cy="41138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35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:notes"/>
          <p:cNvSpPr txBox="1">
            <a:spLocks noGrp="1"/>
          </p:cNvSpPr>
          <p:nvPr>
            <p:ph type="body" idx="1"/>
          </p:nvPr>
        </p:nvSpPr>
        <p:spPr>
          <a:xfrm>
            <a:off x="686118" y="4343701"/>
            <a:ext cx="5485765" cy="41138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75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:notes"/>
          <p:cNvSpPr txBox="1">
            <a:spLocks noGrp="1"/>
          </p:cNvSpPr>
          <p:nvPr>
            <p:ph type="body" idx="1"/>
          </p:nvPr>
        </p:nvSpPr>
        <p:spPr>
          <a:xfrm>
            <a:off x="686118" y="4343701"/>
            <a:ext cx="5485765" cy="41138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95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1:notes"/>
          <p:cNvSpPr txBox="1">
            <a:spLocks noGrp="1"/>
          </p:cNvSpPr>
          <p:nvPr>
            <p:ph type="body" idx="1"/>
          </p:nvPr>
        </p:nvSpPr>
        <p:spPr>
          <a:xfrm>
            <a:off x="686118" y="4343701"/>
            <a:ext cx="5485765" cy="41138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90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F805-AA44-478B-BD93-6642ABFF48E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EE5DD-E989-4107-95F2-D3CADDC77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italy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  <p:sp>
        <p:nvSpPr>
          <p:cNvPr id="5" name="Dreptunghi 4"/>
          <p:cNvSpPr/>
          <p:nvPr/>
        </p:nvSpPr>
        <p:spPr>
          <a:xfrm>
            <a:off x="1691680" y="764704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4000" b="1" dirty="0" smtClean="0"/>
          </a:p>
          <a:p>
            <a:pPr algn="ctr"/>
            <a:r>
              <a:rPr lang="en-US" sz="4000" b="1" dirty="0" smtClean="0"/>
              <a:t>REALI</a:t>
            </a:r>
            <a:r>
              <a:rPr lang="ro-RO" sz="4000" b="1" dirty="0" smtClean="0"/>
              <a:t>TĂŢILE </a:t>
            </a:r>
            <a:br>
              <a:rPr lang="ro-RO" sz="4000" b="1" dirty="0" smtClean="0"/>
            </a:br>
            <a:r>
              <a:rPr lang="ro-RO" sz="4000" b="1" dirty="0" smtClean="0"/>
              <a:t>ÎNVĂŢĂMÂNTULUI  ITALIAN</a:t>
            </a:r>
            <a:endParaRPr lang="en-US" sz="4000" b="1" dirty="0"/>
          </a:p>
        </p:txBody>
      </p:sp>
      <p:sp>
        <p:nvSpPr>
          <p:cNvPr id="6" name="Dreptunghi 5"/>
          <p:cNvSpPr/>
          <p:nvPr/>
        </p:nvSpPr>
        <p:spPr>
          <a:xfrm>
            <a:off x="1475656" y="2967335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3200" b="1" dirty="0" smtClean="0"/>
          </a:p>
          <a:p>
            <a:pPr algn="ctr"/>
            <a:endParaRPr lang="ro-RO" sz="3200" b="1" dirty="0" smtClean="0"/>
          </a:p>
          <a:p>
            <a:pPr algn="ctr"/>
            <a:r>
              <a:rPr lang="ro-RO" sz="3200" b="1" dirty="0" smtClean="0"/>
              <a:t>ISTITUTO </a:t>
            </a:r>
            <a:r>
              <a:rPr lang="ro-RO" sz="3200" b="1" dirty="0" smtClean="0"/>
              <a:t>COMPRENSIVO </a:t>
            </a:r>
          </a:p>
          <a:p>
            <a:pPr algn="ctr"/>
            <a:r>
              <a:rPr lang="en-US" sz="3200" b="1" dirty="0" smtClean="0"/>
              <a:t>&lt;&lt;</a:t>
            </a:r>
            <a:r>
              <a:rPr lang="ro-RO" sz="3200" b="1" dirty="0" smtClean="0"/>
              <a:t>CESARE GIULIO VIOLA</a:t>
            </a:r>
            <a:r>
              <a:rPr lang="en-US" sz="3200" b="1" dirty="0" smtClean="0"/>
              <a:t>&gt;&gt;</a:t>
            </a:r>
          </a:p>
          <a:p>
            <a:pPr algn="ctr"/>
            <a:r>
              <a:rPr lang="en-US" sz="3200" b="1" dirty="0" smtClean="0"/>
              <a:t>TARANTO</a:t>
            </a:r>
            <a:endParaRPr lang="ro-RO" sz="3200" b="1" dirty="0" smtClean="0"/>
          </a:p>
          <a:p>
            <a:pPr algn="ctr"/>
            <a:endParaRPr lang="ro-RO" sz="3200" b="1" dirty="0"/>
          </a:p>
          <a:p>
            <a:r>
              <a:rPr lang="ro-RO" sz="3200" b="1" dirty="0" smtClean="0"/>
              <a:t>         </a:t>
            </a:r>
            <a:r>
              <a:rPr lang="ro-RO" sz="2000" b="1" dirty="0" smtClean="0"/>
              <a:t>Material realizat de p</a:t>
            </a:r>
            <a:r>
              <a:rPr lang="ro-RO" sz="2000" b="1" dirty="0" smtClean="0"/>
              <a:t>rof. Sanda Bule</a:t>
            </a:r>
            <a:endParaRPr lang="en-US" sz="2000" b="1" dirty="0"/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483768" y="54868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dirty="0" smtClean="0">
                <a:latin typeface="Comic Sans MS" pitchFamily="66" charset="0"/>
                <a:cs typeface="Times New Roman" pitchFamily="18" charset="0"/>
              </a:rPr>
              <a:t>proiectul  PEDIBUS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3" name="Google Shape;396;p4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latin typeface="Comic Sans MS" pitchFamily="66" charset="0"/>
              </a:rPr>
              <a:t>AŞA AM FOST PRIMIŢI ÎN TARANTO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F:\ITALIA,POZE\thumbnail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9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TALIA,POZE\thumbnail (14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350"/>
            <a:ext cx="7416824" cy="6337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\Desktop\POZEEE\thumbnail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:\ITALIA,POZE\thumbnail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TALIA,POZE\thumbnail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ITALIA,POZE\thumbnai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7456" cy="6858000"/>
          </a:xfrm>
          <a:prstGeom prst="rect">
            <a:avLst/>
          </a:prstGeom>
          <a:noFill/>
        </p:spPr>
      </p:pic>
      <p:pic>
        <p:nvPicPr>
          <p:cNvPr id="5124" name="Picture 4" descr="F:\ITALIA,POZE\thumbnail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"/>
            <a:ext cx="5004048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TALIA,POZE\thumbnail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3543456"/>
            <a:ext cx="9144000" cy="1400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o-RO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specte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care ne-au atras atenţia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şcoala parteneră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- exist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75 de elevi cu </a:t>
            </a:r>
            <a:r>
              <a:rPr kumimoji="0" lang="ro-R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dizabilităţi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integraţi în învăţământul de masă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dintr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-un total de 1670 de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elevi.Sunt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240 de cadre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didactice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prezenţa a 2-3 cadre didactice la clasă (fiecare copil cu </a:t>
            </a:r>
            <a:r>
              <a:rPr kumimoji="0" lang="ro-R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dizabilităţi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avea lângă el pe parcursul întregii zile,câte un profesor de </a:t>
            </a:r>
            <a:r>
              <a:rPr kumimoji="0" lang="ro-R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spriin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-  existenţa tablei SMART în fiecare clasă</a:t>
            </a:r>
            <a:endParaRPr lang="ro-RO" sz="2800" dirty="0"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  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lipsa pauzelor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doar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pentru masă)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  <a:ea typeface="Calibri" pitchFamily="34" charset="0"/>
                <a:cs typeface="Times New Roman" pitchFamily="18" charset="0"/>
              </a:rPr>
              <a:t>     - </a:t>
            </a:r>
            <a:r>
              <a:rPr lang="en-US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elevii</a:t>
            </a:r>
            <a:r>
              <a:rPr lang="en-US" sz="2800" dirty="0" smtClean="0">
                <a:latin typeface="+mj-lt"/>
                <a:ea typeface="Calibri" pitchFamily="34" charset="0"/>
                <a:cs typeface="Times New Roman" pitchFamily="18" charset="0"/>
              </a:rPr>
              <a:t> nu </a:t>
            </a: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ţin</a:t>
            </a:r>
            <a:r>
              <a:rPr lang="en-US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telefon</a:t>
            </a: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ul la ei  (se strâng în cutii pe catedră)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800" dirty="0">
                <a:latin typeface="+mj-lt"/>
                <a:cs typeface="Times New Roman" pitchFamily="18" charset="0"/>
              </a:rPr>
              <a:t> </a:t>
            </a:r>
            <a:r>
              <a:rPr lang="ro-RO" sz="2800" dirty="0" smtClean="0">
                <a:latin typeface="+mj-lt"/>
                <a:cs typeface="Times New Roman" pitchFamily="18" charset="0"/>
              </a:rPr>
              <a:t>    -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nu </a:t>
            </a:r>
            <a:r>
              <a:rPr lang="ro-RO" sz="2800" dirty="0" smtClean="0">
                <a:latin typeface="+mj-lt"/>
                <a:cs typeface="Times New Roman" pitchFamily="18" charset="0"/>
              </a:rPr>
              <a:t>există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teze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endParaRPr lang="ro-RO" sz="2800" dirty="0" smtClean="0"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800" dirty="0" smtClean="0">
                <a:cs typeface="Times New Roman" pitchFamily="18" charset="0"/>
              </a:rPr>
              <a:t>     </a:t>
            </a:r>
            <a:r>
              <a:rPr lang="ro-RO" sz="2800" dirty="0" smtClean="0">
                <a:latin typeface="+mj-lt"/>
                <a:cs typeface="Times New Roman" pitchFamily="18" charset="0"/>
              </a:rPr>
              <a:t>- nu există şedinţă cu părinţii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 </a:t>
            </a:r>
            <a:r>
              <a:rPr lang="ro-RO" sz="2800" dirty="0" smtClean="0">
                <a:latin typeface="+mj-lt"/>
                <a:cs typeface="Times New Roman" pitchFamily="18" charset="0"/>
              </a:rPr>
              <a:t>(doar întâlniri individuale)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 </a:t>
            </a:r>
            <a:endParaRPr lang="ro-RO" sz="2800" dirty="0" smtClean="0"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o-RO" sz="2800" dirty="0" smtClean="0">
                <a:latin typeface="+mj-lt"/>
                <a:cs typeface="Times New Roman" pitchFamily="18" charset="0"/>
              </a:rPr>
              <a:t>există DOAR catalog electronic, complex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ro-RO" sz="2800" dirty="0" smtClean="0">
                <a:latin typeface="+mj-lt"/>
                <a:cs typeface="Times New Roman" pitchFamily="18" charset="0"/>
              </a:rPr>
              <a:t>(note, teme, informări către părinţi)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- </a:t>
            </a:r>
            <a:r>
              <a:rPr lang="ro-RO" sz="2800" dirty="0" smtClean="0">
                <a:latin typeface="+mj-lt"/>
                <a:cs typeface="Times New Roman" pitchFamily="18" charset="0"/>
              </a:rPr>
              <a:t>se pune accent pe siguranţă şi confidenţialitate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67544" y="584248"/>
            <a:ext cx="8352928" cy="252376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există clase </a:t>
            </a:r>
            <a:r>
              <a:rPr lang="ro-RO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traditionale</a:t>
            </a: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 şi digitale în gimnaziu (părintele poate opta)</a:t>
            </a:r>
            <a:endParaRPr lang="en-US" sz="28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 există un nutriţionist ale cărui recomandări trebuie să fie respectate de </a:t>
            </a:r>
            <a:r>
              <a:rPr lang="ro-RO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toti</a:t>
            </a: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 părinţii privind pachetul de  şcoală al copilului</a:t>
            </a:r>
            <a:r>
              <a:rPr lang="en-US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masa</a:t>
            </a:r>
            <a:r>
              <a:rPr lang="en-US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servit</a:t>
            </a: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ă</a:t>
            </a:r>
            <a:r>
              <a:rPr lang="en-US" sz="2800" dirty="0" smtClean="0">
                <a:latin typeface="+mj-lt"/>
                <a:ea typeface="Calibri" pitchFamily="34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scoal</a:t>
            </a: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ă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oogle Shape;227;p30" descr="ANd9GcQvDN0RuaAS2tJEKSB14hvTXcMUkYzUTf_34nAvYsoPt_h79eSP3A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716016" y="2780928"/>
            <a:ext cx="3888432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C:\Users\User\Desktop\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672408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 rotWithShape="1">
          <a:blip r:embed="rId3" cstate="print">
            <a:alphaModFix/>
          </a:blip>
          <a:srcRect l="7389" t="8192" r="7642"/>
          <a:stretch/>
        </p:blipFill>
        <p:spPr>
          <a:xfrm>
            <a:off x="5339799" y="3096758"/>
            <a:ext cx="3347864" cy="3068546"/>
          </a:xfrm>
          <a:prstGeom prst="rect">
            <a:avLst/>
          </a:prstGeom>
          <a:noFill/>
          <a:ln w="53975" cap="flat" cmpd="sng">
            <a:solidFill>
              <a:srgbClr val="67B8E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1" name="Google Shape;211;p2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4" cstate="print">
            <a:alphaModFix/>
          </a:blip>
          <a:srcRect l="9233" t="6041" r="12988" b="11905"/>
          <a:stretch/>
        </p:blipFill>
        <p:spPr>
          <a:xfrm>
            <a:off x="251520" y="188640"/>
            <a:ext cx="3552683" cy="3384376"/>
          </a:xfrm>
          <a:prstGeom prst="rect">
            <a:avLst/>
          </a:prstGeom>
          <a:noFill/>
          <a:ln w="53975" cap="flat" cmpd="sng">
            <a:solidFill>
              <a:srgbClr val="67B8E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3" name="Google Shape;213;p29"/>
          <p:cNvSpPr txBox="1"/>
          <p:nvPr/>
        </p:nvSpPr>
        <p:spPr>
          <a:xfrm>
            <a:off x="3131840" y="3356992"/>
            <a:ext cx="2016224" cy="307777"/>
          </a:xfrm>
          <a:prstGeom prst="rect">
            <a:avLst/>
          </a:prstGeom>
          <a:solidFill>
            <a:srgbClr val="8BC5FF"/>
          </a:solidFill>
          <a:ln w="25400" cap="flat" cmpd="sng">
            <a:solidFill>
              <a:srgbClr val="005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CENTRALE VIOLA</a:t>
            </a:r>
            <a:endParaRPr/>
          </a:p>
        </p:txBody>
      </p:sp>
      <p:sp>
        <p:nvSpPr>
          <p:cNvPr id="214" name="Google Shape;214;p29"/>
          <p:cNvSpPr txBox="1"/>
          <p:nvPr/>
        </p:nvSpPr>
        <p:spPr>
          <a:xfrm>
            <a:off x="6444208" y="6165304"/>
            <a:ext cx="2016224" cy="307777"/>
          </a:xfrm>
          <a:prstGeom prst="rect">
            <a:avLst/>
          </a:prstGeom>
          <a:solidFill>
            <a:srgbClr val="8BC5FF"/>
          </a:solidFill>
          <a:ln w="25400" cap="flat" cmpd="sng">
            <a:solidFill>
              <a:srgbClr val="005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RODARI</a:t>
            </a:r>
            <a:endParaRPr/>
          </a:p>
        </p:txBody>
      </p:sp>
      <p:pic>
        <p:nvPicPr>
          <p:cNvPr id="215" name="Google Shape;215;p29" descr="http://www.smrivasanvitale.ti.ch/system/files/immagini/scuola2.gif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-671265">
            <a:off x="6085961" y="1138148"/>
            <a:ext cx="2536475" cy="17514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6" name="Google Shape;216;p29"/>
          <p:cNvSpPr txBox="1"/>
          <p:nvPr/>
        </p:nvSpPr>
        <p:spPr>
          <a:xfrm>
            <a:off x="3923928" y="476672"/>
            <a:ext cx="2376264" cy="1384995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0074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PLESSI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DELL’ISTITUTO “C. G. VIOLA</a:t>
            </a: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pic>
        <p:nvPicPr>
          <p:cNvPr id="217" name="Google Shape;217;p29" descr="C:\Users\Amalia\Downloads\BATTISTI1.jpg"/>
          <p:cNvPicPr preferRelativeResize="0"/>
          <p:nvPr/>
        </p:nvPicPr>
        <p:blipFill rotWithShape="1">
          <a:blip r:embed="rId6" cstate="print">
            <a:alphaModFix/>
          </a:blip>
          <a:srcRect l="6508" t="9431" r="5631" b="8047"/>
          <a:stretch/>
        </p:blipFill>
        <p:spPr>
          <a:xfrm>
            <a:off x="251520" y="3861048"/>
            <a:ext cx="3888432" cy="2520280"/>
          </a:xfrm>
          <a:prstGeom prst="rect">
            <a:avLst/>
          </a:prstGeom>
          <a:noFill/>
          <a:ln w="53975" cap="flat" cmpd="sng">
            <a:solidFill>
              <a:srgbClr val="67B8E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" name="Google Shape;218;p29"/>
          <p:cNvSpPr txBox="1"/>
          <p:nvPr/>
        </p:nvSpPr>
        <p:spPr>
          <a:xfrm>
            <a:off x="2483768" y="6309320"/>
            <a:ext cx="2016224" cy="307777"/>
          </a:xfrm>
          <a:prstGeom prst="rect">
            <a:avLst/>
          </a:prstGeom>
          <a:solidFill>
            <a:srgbClr val="8BC5FF"/>
          </a:solidFill>
          <a:ln w="25400" cap="flat" cmpd="sng">
            <a:solidFill>
              <a:srgbClr val="005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BATTISTI</a:t>
            </a:r>
            <a:endParaRPr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95536" y="33265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consiliul clasei alege manualele din 3 în 3 ani (rămân apoi la copii)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planific</a:t>
            </a:r>
            <a:r>
              <a:rPr lang="ro-RO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area</a:t>
            </a: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 materiei se face la 2 luni şi nu e anuală</a:t>
            </a:r>
            <a:endParaRPr lang="en-US" sz="28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relaţia profesori-elevi este una extrem de destinsă şi relaxată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o-RO" sz="2800" dirty="0" smtClean="0">
                <a:latin typeface="+mj-lt"/>
                <a:cs typeface="Times New Roman" pitchFamily="18" charset="0"/>
              </a:rPr>
              <a:t> nu se pune accent pe competiţie ci pe munca prin colaborare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-directoarea</a:t>
            </a:r>
            <a:r>
              <a:rPr lang="ro-RO" sz="2800" dirty="0" smtClean="0">
                <a:latin typeface="+mj-lt"/>
                <a:ea typeface="Calibri" pitchFamily="34" charset="0"/>
                <a:cs typeface="Times New Roman" pitchFamily="18" charset="0"/>
              </a:rPr>
              <a:t> şcolii ajutată de alţi 15 colaboratori</a:t>
            </a:r>
            <a:endParaRPr lang="en-US" sz="2800" dirty="0" smtClean="0">
              <a:latin typeface="+mj-lt"/>
              <a:cs typeface="Arial" pitchFamily="34" charset="0"/>
            </a:endParaRPr>
          </a:p>
        </p:txBody>
      </p:sp>
      <p:pic>
        <p:nvPicPr>
          <p:cNvPr id="3" name="Google Shape;486;p5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3861048"/>
            <a:ext cx="4499991" cy="299695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Picture 6" descr="C:\Users\User\Desktop\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4022225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thumbnail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Desktop\thumbnai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ITALIA,POZE\thumbnail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84984"/>
            <a:ext cx="5616624" cy="3573016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76759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JOB SHADOWING -  şansa să intrăm în contact direct cu sistemul italian de învăţământ, să îl comparăm cu cel propriu, să împărtăşim idei, opinii, exemple de bune practici, să </a:t>
            </a:r>
            <a:r>
              <a:rPr lang="ro-RO" sz="2800" dirty="0" smtClean="0"/>
              <a:t>descoperim </a:t>
            </a:r>
            <a:r>
              <a:rPr lang="ro-RO" sz="2800" dirty="0"/>
              <a:t>o cultură şi o ţară </a:t>
            </a:r>
            <a:r>
              <a:rPr lang="ro-RO" sz="2800" dirty="0" smtClean="0"/>
              <a:t>nouă,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să observăm</a:t>
            </a:r>
            <a:r>
              <a:rPr kumimoji="0" lang="ro-R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metode inovative de predare-evaluare, prin participarea la orele de curs şi întâlnirile cu direcţiunea şi personalul didactic al </a:t>
            </a:r>
            <a:r>
              <a:rPr kumimoji="0" lang="ro-R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Instituto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Comprensivo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Statale ,,Cesare Giulio Viola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” din Taranto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humbnail (3).jpg"/>
          <p:cNvPicPr>
            <a:picLocks noChangeAspect="1" noChangeArrowheads="1"/>
          </p:cNvPicPr>
          <p:nvPr/>
        </p:nvPicPr>
        <p:blipFill>
          <a:blip r:embed="rId2" cstate="print">
            <a:lum bright="-43000" contrast="43000"/>
          </a:blip>
          <a:srcRect/>
          <a:stretch>
            <a:fillRect/>
          </a:stretch>
        </p:blipFill>
        <p:spPr bwMode="auto">
          <a:xfrm>
            <a:off x="323528" y="188640"/>
            <a:ext cx="8496944" cy="63973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LOGO</a:t>
            </a:r>
            <a:r>
              <a:rPr lang="ro-RO" dirty="0" smtClean="0">
                <a:latin typeface="Comic Sans MS" pitchFamily="66" charset="0"/>
              </a:rPr>
              <a:t>-</a:t>
            </a:r>
            <a:r>
              <a:rPr lang="en-US" dirty="0" smtClean="0">
                <a:latin typeface="Comic Sans MS" pitchFamily="66" charset="0"/>
              </a:rPr>
              <a:t>UL </a:t>
            </a:r>
            <a:r>
              <a:rPr lang="ro-RO" dirty="0" smtClean="0">
                <a:latin typeface="Comic Sans MS" pitchFamily="66" charset="0"/>
              </a:rPr>
              <a:t> ŞCOLII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Comic Sans MS" pitchFamily="66" charset="0"/>
              </a:rPr>
              <a:t>MOTTO</a:t>
            </a:r>
            <a:r>
              <a:rPr lang="en-US" sz="2700" dirty="0" smtClean="0"/>
              <a:t>&lt;&lt;</a:t>
            </a:r>
            <a:r>
              <a:rPr lang="en-US" sz="4000" b="1" dirty="0" smtClean="0"/>
              <a:t>SCOALA CRESTE ODAT</a:t>
            </a:r>
            <a:r>
              <a:rPr lang="ro-RO" sz="4000" b="1" dirty="0" smtClean="0"/>
              <a:t>Ă CU TINE</a:t>
            </a:r>
            <a:r>
              <a:rPr lang="en-US" sz="2700" dirty="0" smtClean="0"/>
              <a:t>&gt;&gt;</a:t>
            </a:r>
            <a:endParaRPr lang="en-US" sz="2700" dirty="0"/>
          </a:p>
        </p:txBody>
      </p:sp>
      <p:pic>
        <p:nvPicPr>
          <p:cNvPr id="5" name="Google Shape;188;p27"/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5576" y="1916832"/>
            <a:ext cx="7560840" cy="439248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>
            <a:off x="105053" y="65903"/>
            <a:ext cx="8931444" cy="1015663"/>
          </a:xfrm>
          <a:prstGeom prst="rect">
            <a:avLst/>
          </a:prstGeom>
          <a:gradFill>
            <a:gsLst>
              <a:gs pos="0">
                <a:srgbClr val="F9FEFC"/>
              </a:gs>
              <a:gs pos="74000">
                <a:srgbClr val="D0FEE7"/>
              </a:gs>
              <a:gs pos="83000">
                <a:srgbClr val="D0FEE7"/>
              </a:gs>
              <a:gs pos="100000">
                <a:srgbClr val="DFFFEF"/>
              </a:gs>
            </a:gsLst>
            <a:lin ang="5400000" scaled="0"/>
          </a:gra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Offerta formativa - </a:t>
            </a:r>
            <a:r>
              <a:rPr lang="it-IT" sz="4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-IT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CUOLA </a:t>
            </a:r>
            <a:r>
              <a:rPr lang="it-IT" sz="4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it-IT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RIMARIA</a:t>
            </a:r>
            <a:endParaRPr sz="105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Progetti, </a:t>
            </a:r>
            <a:r>
              <a:rPr lang="it-IT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iniziative </a:t>
            </a:r>
            <a:r>
              <a:rPr lang="it-IT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 </a:t>
            </a:r>
            <a:r>
              <a:rPr lang="it-IT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attività  che vengono  realizzati  in corso d’anno</a:t>
            </a:r>
            <a:endParaRPr sz="1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3" name="Google Shape;373;p41"/>
          <p:cNvGraphicFramePr/>
          <p:nvPr/>
        </p:nvGraphicFramePr>
        <p:xfrm>
          <a:off x="105053" y="1151904"/>
          <a:ext cx="4421550" cy="55465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21550"/>
              </a:tblGrid>
              <a:tr h="32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-Attività musicali e  sportive </a:t>
                      </a:r>
                      <a:r>
                        <a:rPr lang="it-IT" sz="1400" b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esperti</a:t>
                      </a:r>
                      <a:endParaRPr/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0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-Educazione ambientale e alimentare</a:t>
                      </a:r>
                      <a:endParaRPr/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860525">
                <a:tc>
                  <a:txBody>
                    <a:bodyPr/>
                    <a:lstStyle/>
                    <a:p>
                      <a:pPr marL="84138" marR="0" lvl="0" indent="-8413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-PROGETTO  CONTINUITÀ - ORIENTAMENTO </a:t>
                      </a:r>
                      <a:r>
                        <a:rPr lang="it-IT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l’utilizzo dei laboratori informatico e scientifico. Incontri  con docenti e classi di secondaria per azioni in comune ed unità di apprendimento in verticale .</a:t>
                      </a:r>
                      <a:endParaRPr/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5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it-IT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it-IT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600" b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Uso della </a:t>
                      </a: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</a:t>
                      </a:r>
                      <a:r>
                        <a:rPr lang="it-IT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400" b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tutte le sezioni </a:t>
                      </a:r>
                      <a:endParaRPr/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 CERTIFICAZIONI LINGUISTICHE</a:t>
                      </a:r>
                      <a:r>
                        <a:rPr lang="it-IT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it-IT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Trinity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2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4^/5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^ </a:t>
                      </a:r>
                      <a:endParaRPr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29210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it-IT" sz="1600" b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Iniziative e percorsi per </a:t>
                      </a:r>
                      <a:endParaRPr/>
                    </a:p>
                    <a:p>
                      <a:pPr marL="36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 sviluppo di  competenze</a:t>
                      </a:r>
                      <a:endParaRPr/>
                    </a:p>
                    <a:p>
                      <a:pPr marL="36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sociali e interculturali</a:t>
                      </a:r>
                      <a:r>
                        <a:rPr lang="it-IT" sz="1600" b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/>
                    </a:p>
                    <a:p>
                      <a:pPr marL="84138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Noto Sans Symbols"/>
                        <a:buChar char="✓"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Progetti di solidarietà </a:t>
                      </a:r>
                      <a:r>
                        <a:rPr lang="it-IT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 Telethon-Unicef                                             </a:t>
                      </a:r>
                      <a:endParaRPr/>
                    </a:p>
                    <a:p>
                      <a:pPr marL="0" marR="0" lvl="0" indent="-101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Noto Sans Symbols"/>
                        <a:buChar char="✓"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Progetti promossi dal Parlamento della Repubblica                                                                                       </a:t>
                      </a:r>
                      <a:endParaRPr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-101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Noto Sans Symbols"/>
                        <a:buChar char="✓"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Progetto Pedibus                                                                                                       </a:t>
                      </a:r>
                      <a:endParaRPr/>
                    </a:p>
                    <a:p>
                      <a:pPr marL="0" marR="0" lvl="0" indent="-101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Noto Sans Symbols"/>
                        <a:buChar char="✓"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Marcia dei Diritti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dei bambini  </a:t>
                      </a:r>
                      <a:endParaRPr/>
                    </a:p>
                    <a:p>
                      <a:pPr marL="0" marR="0" lvl="0" indent="-101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Noto Sans Symbols"/>
                        <a:buChar char="✓"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E-twinning</a:t>
                      </a:r>
                      <a:r>
                        <a:rPr lang="it-IT" sz="14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>
                        <a:solidFill>
                          <a:srgbClr val="FF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4138" marR="0" lvl="0" indent="-8413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scambio comunicazioni con compagni   di un’altra nazione</a:t>
                      </a:r>
                      <a:endParaRPr/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4" name="Google Shape;374;p41"/>
          <p:cNvGraphicFramePr/>
          <p:nvPr/>
        </p:nvGraphicFramePr>
        <p:xfrm>
          <a:off x="4703315" y="1151904"/>
          <a:ext cx="4421550" cy="55661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21550"/>
              </a:tblGrid>
              <a:tr h="34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2000"/>
                        <a:buFont typeface="Calibri"/>
                        <a:buNone/>
                      </a:pPr>
                      <a:r>
                        <a:rPr lang="it-IT" sz="20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Gare</a:t>
                      </a:r>
                      <a:r>
                        <a:rPr lang="it-IT" sz="180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nazionali di matematica</a:t>
                      </a:r>
                      <a:endParaRPr sz="1800" b="1">
                        <a:solidFill>
                          <a:srgbClr val="FF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4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Coding 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Approccio al pensiero computazionale</a:t>
                      </a:r>
                      <a:endParaRPr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6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Progetto cinema</a:t>
                      </a:r>
                      <a:r>
                        <a:rPr lang="it-IT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realizzazione di cortometraggi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continuità  </a:t>
                      </a:r>
                      <a:r>
                        <a:rPr lang="it-IT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 5^ - 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 1^ secondaria</a:t>
                      </a:r>
                      <a:endParaRPr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8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Concorsi</a:t>
                      </a:r>
                      <a:r>
                        <a:rPr lang="it-IT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promossi da Enti, Istituzioni..</a:t>
                      </a:r>
                      <a:endParaRPr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8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CLIL </a:t>
                      </a:r>
                      <a:r>
                        <a:rPr lang="it-IT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LEZIONI DI SCIENZE IN LINGUA INGLESE </a:t>
                      </a:r>
                      <a:endParaRPr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99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Incontri con esperti 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la trattazione di tematiche ambientali, per riflettere sul fenomeno del </a:t>
                      </a:r>
                      <a:r>
                        <a:rPr lang="it-IT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Cyberbullismo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 per conoscere il nostro sistema legislativo, per riflettere di tematiche di carattere ambientale e alimentare.</a:t>
                      </a:r>
                      <a:endParaRPr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9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Attività di recupero strumentale e motivazionale</a:t>
                      </a:r>
                      <a:r>
                        <a:rPr lang="it-IT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progetti di classe, articolazione flessibile del gruppo classe,intervento docenti di organico Potenziato e di  Diritti  a Scuola</a:t>
                      </a:r>
                      <a:endParaRPr/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4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it-IT" sz="1800" b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Progetti</a:t>
                      </a:r>
                      <a:r>
                        <a:rPr lang="it-IT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PON</a:t>
                      </a:r>
                      <a:r>
                        <a:rPr lang="it-IT" sz="1800" b="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800" b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anche con espansione estiva</a:t>
                      </a:r>
                      <a:endParaRPr/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11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ARSENALI DI PACE</a:t>
                      </a: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it-IT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prevenzione alla violenza di genere e di tutte le discriminazioni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it-IT" sz="1800" b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Progetti proposti dalle </a:t>
                      </a:r>
                      <a:r>
                        <a:rPr lang="it-IT" sz="160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NTERCLASSI </a:t>
                      </a:r>
                      <a:r>
                        <a:rPr lang="it-IT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relazione agli sfondi integratori</a:t>
                      </a:r>
                      <a:endParaRPr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75" name="Google Shape;375;p41" descr="C:\Users\Amalia\Desktop\logounesco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229908" y="4941168"/>
            <a:ext cx="2213469" cy="104885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Google Shape;437;p47"/>
          <p:cNvGraphicFramePr/>
          <p:nvPr/>
        </p:nvGraphicFramePr>
        <p:xfrm>
          <a:off x="0" y="1124742"/>
          <a:ext cx="5000625" cy="63976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00625"/>
              </a:tblGrid>
              <a:tr h="59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dirty="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SEZIONI SPERIMENTALI TRILINGUISMO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dirty="0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Inglese –Spagnolo -Francese </a:t>
                      </a:r>
                      <a:endParaRPr sz="1600" b="1" dirty="0">
                        <a:solidFill>
                          <a:srgbClr val="10405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99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SEZIONI SPERIMENTALI INFORMATICA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Utilizzo di metodologie innovative e del tablet  quale supporto alla didattica</a:t>
                      </a:r>
                      <a:endParaRPr/>
                    </a:p>
                  </a:txBody>
                  <a:tcPr marL="53650" marR="53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66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dirty="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PROGETTO  CONTINUITÀ - ORIENTAMENTO </a:t>
                      </a:r>
                      <a:endParaRPr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405B"/>
                        </a:buClr>
                        <a:buSzPts val="1400"/>
                        <a:buFont typeface="Noto Sans Symbols"/>
                        <a:buChar char="➢"/>
                      </a:pPr>
                      <a:r>
                        <a:rPr lang="it-IT" sz="1400" b="1" dirty="0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l’utilizzo dei laboratori  informatico,  scientifico, linguistico</a:t>
                      </a:r>
                      <a:endParaRPr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0405B"/>
                        </a:buClr>
                        <a:buSzPts val="1400"/>
                        <a:buFont typeface="Noto Sans Symbols"/>
                        <a:buChar char="➢"/>
                      </a:pPr>
                      <a:r>
                        <a:rPr lang="it-IT" sz="1400" b="1" dirty="0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Questionari di autovalutazione sulle strategie di apprendimento degli alunni</a:t>
                      </a:r>
                      <a:endParaRPr dirty="0"/>
                    </a:p>
                    <a:p>
                      <a:pPr marL="84138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it-IT" sz="1400" b="1" dirty="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ORIENTIAMOCI IN 3D</a:t>
                      </a:r>
                      <a:r>
                        <a:rPr lang="it-IT" sz="1400" b="1" dirty="0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Iniziativa del Dipartimento Pari Opportunità “IN ESTATE SI IMPARANO LE STEM” Campi estivi di scienze, matematica, informatica e coding.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Noto Sans Symbols"/>
                        <a:buNone/>
                      </a:pPr>
                      <a:endParaRPr sz="1400" b="1" dirty="0">
                        <a:solidFill>
                          <a:srgbClr val="10405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3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Uso della </a:t>
                      </a: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 </a:t>
                      </a:r>
                      <a:r>
                        <a:rPr lang="it-IT" sz="16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tutte le sezioni </a:t>
                      </a:r>
                      <a:endParaRPr sz="1600" b="1">
                        <a:solidFill>
                          <a:srgbClr val="10405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3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CERTIFICAZIONI  INFORMATICHE</a:t>
                      </a:r>
                      <a:r>
                        <a:rPr lang="it-IT" sz="14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NUOVA ECDL </a:t>
                      </a:r>
                      <a:endParaRPr sz="1400" b="1">
                        <a:solidFill>
                          <a:srgbClr val="10405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43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CERTIFICAZIONI  LINGUISTICHE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Trinity -inglese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Delf- francese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Cervantes- spagnolo</a:t>
                      </a:r>
                      <a:endParaRPr sz="1800" b="1">
                        <a:solidFill>
                          <a:srgbClr val="10405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6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dirty="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Coro</a:t>
                      </a:r>
                      <a:r>
                        <a:rPr lang="it-IT" sz="1800" b="1" dirty="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600" b="1" dirty="0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della scuola </a:t>
                      </a:r>
                      <a:endParaRPr sz="1600" b="1" dirty="0">
                        <a:solidFill>
                          <a:srgbClr val="10405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8" name="Google Shape;438;p47"/>
          <p:cNvGraphicFramePr/>
          <p:nvPr/>
        </p:nvGraphicFramePr>
        <p:xfrm>
          <a:off x="5000626" y="1122732"/>
          <a:ext cx="4143375" cy="57619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43375"/>
              </a:tblGrid>
              <a:tr h="86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dirty="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PROGETTO GIORNALISMO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dirty="0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redazione giornale on line “www.alboscuole.it/mondoscuola</a:t>
                      </a:r>
                      <a:endParaRPr dirty="0"/>
                    </a:p>
                  </a:txBody>
                  <a:tcPr marL="53650" marR="536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PROGETTO CINEMA</a:t>
                      </a: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it-IT" sz="14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realizzazione di cortometraggi Classi 1^ in </a:t>
                      </a:r>
                      <a:r>
                        <a:rPr lang="it-IT" sz="1400" b="1" i="0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continuità con le classi 5^</a:t>
                      </a:r>
                      <a:endParaRPr sz="1600" b="1" i="0">
                        <a:solidFill>
                          <a:srgbClr val="10405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6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CONCORSI</a:t>
                      </a:r>
                      <a:r>
                        <a:rPr lang="it-IT" sz="16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14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promossi da Enti, Istituzioni..</a:t>
                      </a:r>
                      <a:endParaRPr/>
                    </a:p>
                  </a:txBody>
                  <a:tcPr marL="53650" marR="536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4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VACANZE STUDIO ALL’ESTERO</a:t>
                      </a:r>
                      <a:endParaRPr/>
                    </a:p>
                  </a:txBody>
                  <a:tcPr marL="53650" marR="536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4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E-TWINNING</a:t>
                      </a:r>
                      <a:r>
                        <a:rPr lang="it-IT" sz="18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it-IT" sz="14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progetti in condivisione con scuole europee</a:t>
                      </a:r>
                      <a:endParaRPr/>
                    </a:p>
                  </a:txBody>
                  <a:tcPr marL="53650" marR="536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4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dirty="0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Azioni di contrasto al fenomeno del </a:t>
                      </a:r>
                      <a:r>
                        <a:rPr lang="it-IT" sz="1600" b="1" dirty="0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CYBERBULLISMO</a:t>
                      </a:r>
                      <a:endParaRPr sz="1600" b="1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26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 PAPER GAME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giornale in classe e la scuola in prima pagina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10405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650" marR="536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424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PAUSA… DIDATTICA: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settimana con attività di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recupero e potenziamento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rivolte all’intero gruppo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10405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classe</a:t>
                      </a:r>
                      <a:endParaRPr/>
                    </a:p>
                  </a:txBody>
                  <a:tcPr marL="53650" marR="536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39" name="Google Shape;439;p47"/>
          <p:cNvSpPr/>
          <p:nvPr/>
        </p:nvSpPr>
        <p:spPr>
          <a:xfrm>
            <a:off x="0" y="1989"/>
            <a:ext cx="9144000" cy="1077218"/>
          </a:xfrm>
          <a:prstGeom prst="rect">
            <a:avLst/>
          </a:prstGeom>
          <a:gradFill>
            <a:gsLst>
              <a:gs pos="0">
                <a:srgbClr val="81D5FF"/>
              </a:gs>
              <a:gs pos="35000">
                <a:srgbClr val="A8DEFF"/>
              </a:gs>
              <a:gs pos="100000">
                <a:srgbClr val="DAEFFF"/>
              </a:gs>
            </a:gsLst>
            <a:lin ang="16200000" scaled="0"/>
          </a:gradFill>
          <a:ln w="9525" cap="flat" cmpd="sng">
            <a:solidFill>
              <a:srgbClr val="009DE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Offerta formativa  - </a:t>
            </a:r>
            <a:r>
              <a:rPr lang="it-IT" sz="4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-IT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CUOLA </a:t>
            </a:r>
            <a:r>
              <a:rPr lang="it-IT" sz="4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-IT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ECONDARIA DI </a:t>
            </a:r>
            <a:r>
              <a:rPr lang="it-IT" sz="4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it-IT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RADO</a:t>
            </a:r>
            <a:endParaRPr sz="10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Progetti, </a:t>
            </a:r>
            <a:r>
              <a:rPr lang="it-IT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iniziative </a:t>
            </a:r>
            <a:r>
              <a:rPr lang="it-IT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  </a:t>
            </a:r>
            <a:r>
              <a:rPr lang="it-IT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attività  che vengono  realizzati  in corso d’anno</a:t>
            </a:r>
            <a:endParaRPr sz="105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47" descr="http://www.news-aziende.net/wp-content/uploads/2013/01/cervantes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 rot="-1196929">
            <a:off x="2288753" y="5511149"/>
            <a:ext cx="574278" cy="53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7" descr="http://www.ceciliosecondo.it/media/Image/delf_dalf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000496" y="4857760"/>
            <a:ext cx="749828" cy="65389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7" descr="Risultati immagini per tabl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47" descr="http://www.eurekasistemi.net/assets/Best_tablets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786182" y="1500174"/>
            <a:ext cx="504056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7" descr="Risultati immagini per certificazione trinity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3286116" y="5929330"/>
            <a:ext cx="1143000" cy="69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7" descr="http://www.lagazzettadelmezzogiorno.it/blog/immagini/testata.png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929322" y="4857760"/>
            <a:ext cx="296976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7" descr="C:\Users\docente\Desktop\images.jpg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7858148" y="5715016"/>
            <a:ext cx="877192" cy="895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484311" y="1855655"/>
            <a:ext cx="257175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2"/>
          <p:cNvSpPr txBox="1"/>
          <p:nvPr/>
        </p:nvSpPr>
        <p:spPr>
          <a:xfrm>
            <a:off x="0" y="188641"/>
            <a:ext cx="9144000" cy="1569660"/>
          </a:xfrm>
          <a:prstGeom prst="rect">
            <a:avLst/>
          </a:prstGeom>
          <a:solidFill>
            <a:schemeClr val="lt1"/>
          </a:solidFill>
          <a:ln w="539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PROIECTE PENTRU DEZVOLTAREA COMPETENTELOR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smtClean="0">
                <a:solidFill>
                  <a:srgbClr val="0070C0"/>
                </a:solidFill>
                <a:latin typeface="Comic Sans MS"/>
                <a:sym typeface="Comic Sans MS"/>
              </a:rPr>
              <a:t>CET</a:t>
            </a:r>
            <a:r>
              <a:rPr lang="ro-RO" sz="2400" b="1" dirty="0" smtClean="0">
                <a:solidFill>
                  <a:srgbClr val="0070C0"/>
                </a:solidFill>
                <a:latin typeface="Comic Sans MS"/>
                <a:sym typeface="Comic Sans MS"/>
              </a:rPr>
              <a:t>ĂŢENEŞTI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2" name="Google Shape;382;p42" descr="Risultati immagini per GIF COPP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2" descr="Risultati immagini per GIF COPP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2" descr="Risultati immagini per GIF COPP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4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979882" y="3443516"/>
            <a:ext cx="4416491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2"/>
          <p:cNvPicPr preferRelativeResize="0"/>
          <p:nvPr/>
        </p:nvPicPr>
        <p:blipFill rotWithShape="1">
          <a:blip r:embed="rId5" cstate="print">
            <a:alphaModFix/>
          </a:blip>
          <a:srcRect t="33484"/>
          <a:stretch/>
        </p:blipFill>
        <p:spPr>
          <a:xfrm>
            <a:off x="96780" y="1855655"/>
            <a:ext cx="2419284" cy="214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2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3523103" y="1835225"/>
            <a:ext cx="2097793" cy="157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3" descr="C:\Users\Amalia\Documents\IMG-20160406-WA0000.jpg"/>
          <p:cNvPicPr preferRelativeResize="0"/>
          <p:nvPr/>
        </p:nvPicPr>
        <p:blipFill rotWithShape="1">
          <a:blip r:embed="rId3" cstate="print">
            <a:alphaModFix/>
          </a:blip>
          <a:srcRect t="21635"/>
          <a:stretch/>
        </p:blipFill>
        <p:spPr>
          <a:xfrm>
            <a:off x="307692" y="4041726"/>
            <a:ext cx="1872208" cy="2608288"/>
          </a:xfrm>
          <a:prstGeom prst="rect">
            <a:avLst/>
          </a:prstGeom>
          <a:noFill/>
          <a:ln w="53975" cap="flat" cmpd="sng">
            <a:solidFill>
              <a:srgbClr val="67B8E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3" name="Google Shape;393;p43"/>
          <p:cNvSpPr txBox="1"/>
          <p:nvPr/>
        </p:nvSpPr>
        <p:spPr>
          <a:xfrm>
            <a:off x="395536" y="260648"/>
            <a:ext cx="1152128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5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/>
          </a:p>
        </p:txBody>
      </p:sp>
      <p:sp>
        <p:nvSpPr>
          <p:cNvPr id="394" name="Google Shape;394;p43"/>
          <p:cNvSpPr txBox="1"/>
          <p:nvPr/>
        </p:nvSpPr>
        <p:spPr>
          <a:xfrm>
            <a:off x="6156176" y="260648"/>
            <a:ext cx="2448272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5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PEDIBUS</a:t>
            </a:r>
            <a:endParaRPr dirty="0"/>
          </a:p>
        </p:txBody>
      </p:sp>
      <p:pic>
        <p:nvPicPr>
          <p:cNvPr id="395" name="Google Shape;395;p4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49020" y="992809"/>
            <a:ext cx="3861760" cy="289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209487" y="1196752"/>
            <a:ext cx="4909114" cy="368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613023" y="5022703"/>
            <a:ext cx="2995513" cy="168497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3"/>
          <p:cNvSpPr txBox="1"/>
          <p:nvPr/>
        </p:nvSpPr>
        <p:spPr>
          <a:xfrm>
            <a:off x="5687468" y="5373216"/>
            <a:ext cx="2520280" cy="122413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5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PROI</a:t>
            </a:r>
            <a:r>
              <a:rPr lang="ro-RO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ECTE</a:t>
            </a:r>
            <a:r>
              <a:rPr lang="it-IT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ro-RO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it-IT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EDUCA</a:t>
            </a:r>
            <a:r>
              <a:rPr lang="ro-RO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it-IT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IE ALIMENTAR</a:t>
            </a:r>
            <a:r>
              <a:rPr lang="ro-RO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3" descr="C:\Users\Amalia\Downloads\IMG_909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355976" y="1340768"/>
            <a:ext cx="3840427" cy="2160240"/>
          </a:xfrm>
          <a:prstGeom prst="rect">
            <a:avLst/>
          </a:prstGeom>
          <a:noFill/>
          <a:ln w="53975" cap="flat" cmpd="sng">
            <a:solidFill>
              <a:srgbClr val="67B8E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4" name="Google Shape;504;p53" descr="C:\Users\Amalia\Downloads\IMG_2555.JPG"/>
          <p:cNvPicPr preferRelativeResize="0"/>
          <p:nvPr/>
        </p:nvPicPr>
        <p:blipFill rotWithShape="1">
          <a:blip r:embed="rId4" cstate="print">
            <a:alphaModFix/>
          </a:blip>
          <a:srcRect b="19489"/>
          <a:stretch/>
        </p:blipFill>
        <p:spPr>
          <a:xfrm>
            <a:off x="179512" y="260648"/>
            <a:ext cx="4293096" cy="2592288"/>
          </a:xfrm>
          <a:prstGeom prst="rect">
            <a:avLst/>
          </a:prstGeom>
          <a:noFill/>
          <a:ln w="53975" cap="flat" cmpd="sng">
            <a:solidFill>
              <a:srgbClr val="67B8E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5" name="Google Shape;505;p53"/>
          <p:cNvSpPr txBox="1"/>
          <p:nvPr/>
        </p:nvSpPr>
        <p:spPr>
          <a:xfrm>
            <a:off x="4644008" y="188640"/>
            <a:ext cx="3816424" cy="523220"/>
          </a:xfrm>
          <a:prstGeom prst="rect">
            <a:avLst/>
          </a:prstGeom>
          <a:solidFill>
            <a:schemeClr val="lt1"/>
          </a:solidFill>
          <a:ln w="53975" cap="flat" cmpd="sng">
            <a:solidFill>
              <a:srgbClr val="67B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dirty="0" smtClean="0">
                <a:solidFill>
                  <a:srgbClr val="1987FE"/>
                </a:solidFill>
                <a:latin typeface="Comic Sans MS" pitchFamily="66" charset="0"/>
                <a:ea typeface="Calibri"/>
                <a:cs typeface="Calibri"/>
                <a:sym typeface="Calibri"/>
              </a:rPr>
              <a:t>CORUL ŞCOLII</a:t>
            </a:r>
            <a:endParaRPr dirty="0">
              <a:latin typeface="Comic Sans MS" pitchFamily="66" charset="0"/>
            </a:endParaRPr>
          </a:p>
        </p:txBody>
      </p:sp>
      <p:pic>
        <p:nvPicPr>
          <p:cNvPr id="506" name="Google Shape;506;p53" descr="Risultati immagini per gif note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79512" y="2924944"/>
            <a:ext cx="2376264" cy="90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3" descr="C:\Users\Amalia\Downloads\Foto da Francesca.jpg"/>
          <p:cNvPicPr preferRelativeResize="0"/>
          <p:nvPr/>
        </p:nvPicPr>
        <p:blipFill rotWithShape="1">
          <a:blip r:embed="rId6" cstate="print">
            <a:alphaModFix/>
          </a:blip>
          <a:srcRect l="5901" t="14300" r="16925" b="4851"/>
          <a:stretch/>
        </p:blipFill>
        <p:spPr>
          <a:xfrm>
            <a:off x="4716016" y="3645024"/>
            <a:ext cx="4248472" cy="2386550"/>
          </a:xfrm>
          <a:prstGeom prst="rect">
            <a:avLst/>
          </a:prstGeom>
          <a:noFill/>
          <a:ln w="53975" cap="flat" cmpd="sng">
            <a:solidFill>
              <a:srgbClr val="67B8E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0" name="Google Shape;510;p53"/>
          <p:cNvSpPr txBox="1"/>
          <p:nvPr/>
        </p:nvSpPr>
        <p:spPr>
          <a:xfrm>
            <a:off x="4644008" y="6093296"/>
            <a:ext cx="4320480" cy="504056"/>
          </a:xfrm>
          <a:prstGeom prst="rect">
            <a:avLst/>
          </a:prstGeom>
          <a:solidFill>
            <a:schemeClr val="lt1"/>
          </a:solidFill>
          <a:ln w="53975" cap="flat" cmpd="sng">
            <a:solidFill>
              <a:srgbClr val="67B8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smtClean="0">
                <a:solidFill>
                  <a:schemeClr val="dk1"/>
                </a:solidFill>
                <a:latin typeface="Comic Sans MS" pitchFamily="66" charset="0"/>
                <a:ea typeface="Calibri"/>
                <a:cs typeface="Calibri"/>
                <a:sym typeface="Calibri"/>
              </a:rPr>
              <a:t>PRO</a:t>
            </a:r>
            <a:r>
              <a:rPr lang="ro-RO" sz="2400" b="1" dirty="0" smtClean="0">
                <a:solidFill>
                  <a:schemeClr val="dk1"/>
                </a:solidFill>
                <a:latin typeface="Comic Sans MS" pitchFamily="66" charset="0"/>
                <a:ea typeface="Calibri"/>
                <a:cs typeface="Calibri"/>
                <a:sym typeface="Calibri"/>
              </a:rPr>
              <a:t>IECTUL </a:t>
            </a:r>
            <a:r>
              <a:rPr lang="it-IT" sz="2400" b="1" dirty="0" smtClean="0">
                <a:solidFill>
                  <a:schemeClr val="dk1"/>
                </a:solidFill>
                <a:latin typeface="Comic Sans MS" pitchFamily="66" charset="0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>
                <a:solidFill>
                  <a:schemeClr val="dk1"/>
                </a:solidFill>
                <a:latin typeface="Comic Sans MS" pitchFamily="66" charset="0"/>
                <a:ea typeface="Calibri"/>
                <a:cs typeface="Calibri"/>
                <a:sym typeface="Calibri"/>
              </a:rPr>
              <a:t>CINEMA</a:t>
            </a:r>
            <a:endParaRPr sz="2400" dirty="0">
              <a:latin typeface="Comic Sans MS" pitchFamily="66" charset="0"/>
            </a:endParaRPr>
          </a:p>
        </p:txBody>
      </p:sp>
      <p:pic>
        <p:nvPicPr>
          <p:cNvPr id="8" name="Google Shape;406;p44" descr="C:\Users\Amalia\Downloads\20160113_165303.jpg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179512" y="3717032"/>
            <a:ext cx="4344483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5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726" y="967285"/>
            <a:ext cx="2328879" cy="4140228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5" name="Google Shape;535;p55"/>
          <p:cNvSpPr txBox="1"/>
          <p:nvPr/>
        </p:nvSpPr>
        <p:spPr>
          <a:xfrm>
            <a:off x="0" y="25259"/>
            <a:ext cx="5831631" cy="9541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PRO</a:t>
            </a:r>
            <a:r>
              <a:rPr lang="ro-RO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it-IT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ro-RO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it-IT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ro-RO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 DE</a:t>
            </a:r>
            <a:r>
              <a:rPr lang="it-IT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SOLIDARIT</a:t>
            </a:r>
            <a:r>
              <a:rPr lang="ro-RO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ATE</a:t>
            </a:r>
            <a:r>
              <a:rPr lang="it-IT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</a:t>
            </a:r>
            <a:r>
              <a:rPr lang="it-IT" sz="28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UNICEF</a:t>
            </a:r>
            <a:endParaRPr dirty="0"/>
          </a:p>
        </p:txBody>
      </p:sp>
      <p:pic>
        <p:nvPicPr>
          <p:cNvPr id="536" name="Google Shape;536;p55"/>
          <p:cNvPicPr preferRelativeResize="0"/>
          <p:nvPr/>
        </p:nvPicPr>
        <p:blipFill rotWithShape="1">
          <a:blip r:embed="rId4" cstate="print">
            <a:alphaModFix/>
          </a:blip>
          <a:srcRect r="10170"/>
          <a:stretch/>
        </p:blipFill>
        <p:spPr>
          <a:xfrm>
            <a:off x="2198116" y="1410254"/>
            <a:ext cx="2690957" cy="4856083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7" name="Google Shape;537;p55"/>
          <p:cNvPicPr preferRelativeResize="0"/>
          <p:nvPr/>
        </p:nvPicPr>
        <p:blipFill rotWithShape="1">
          <a:blip r:embed="rId5" cstate="print">
            <a:alphaModFix/>
          </a:blip>
          <a:srcRect b="1722"/>
          <a:stretch/>
        </p:blipFill>
        <p:spPr>
          <a:xfrm>
            <a:off x="5986434" y="477053"/>
            <a:ext cx="3131840" cy="2308433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8" name="Google Shape;538;p55"/>
          <p:cNvPicPr preferRelativeResize="0"/>
          <p:nvPr/>
        </p:nvPicPr>
        <p:blipFill rotWithShape="1">
          <a:blip r:embed="rId6" cstate="print">
            <a:alphaModFix/>
          </a:blip>
          <a:srcRect b="31248"/>
          <a:stretch/>
        </p:blipFill>
        <p:spPr>
          <a:xfrm>
            <a:off x="4889073" y="2489715"/>
            <a:ext cx="3707904" cy="1911925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9" name="Google Shape;539;p55" descr="Risultati immagini per UNICEF BANDIERA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0" y="5028702"/>
            <a:ext cx="2657475" cy="1724025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0" name="Google Shape;540;p55"/>
          <p:cNvPicPr preferRelativeResize="0"/>
          <p:nvPr/>
        </p:nvPicPr>
        <p:blipFill rotWithShape="1">
          <a:blip r:embed="rId8" cstate="print">
            <a:alphaModFix/>
          </a:blip>
          <a:srcRect l="16382" t="28250" r="11785" b="12325"/>
          <a:stretch/>
        </p:blipFill>
        <p:spPr>
          <a:xfrm>
            <a:off x="4806667" y="4376381"/>
            <a:ext cx="4361200" cy="2456360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1" name="Google Shape;541;p55" descr="Risultati immagini per TELETHON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 rot="382243">
            <a:off x="5529042" y="5597411"/>
            <a:ext cx="2124000" cy="49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844</Words>
  <Application>Microsoft Office PowerPoint</Application>
  <PresentationFormat>On-screen Show (4:3)</PresentationFormat>
  <Paragraphs>134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Temă Office</vt:lpstr>
      <vt:lpstr>PowerPoint Presentation</vt:lpstr>
      <vt:lpstr>PowerPoint Presentation</vt:lpstr>
      <vt:lpstr>LOGO-UL  ŞCOLII MOTTO&lt;&lt;SCOALA CRESTE ODATĂ CU TINE&gt;&gt;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AŞA AM FOST PRIMIŢI ÎN TARANTO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User</dc:creator>
  <cp:lastModifiedBy>User</cp:lastModifiedBy>
  <cp:revision>93</cp:revision>
  <dcterms:created xsi:type="dcterms:W3CDTF">2019-05-26T11:15:00Z</dcterms:created>
  <dcterms:modified xsi:type="dcterms:W3CDTF">2019-06-22T09:42:29Z</dcterms:modified>
</cp:coreProperties>
</file>