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2" r:id="rId5"/>
    <p:sldId id="260" r:id="rId6"/>
    <p:sldId id="263" r:id="rId7"/>
    <p:sldId id="266" r:id="rId8"/>
    <p:sldId id="267" r:id="rId9"/>
    <p:sldId id="274" r:id="rId10"/>
    <p:sldId id="275" r:id="rId11"/>
    <p:sldId id="268" r:id="rId12"/>
    <p:sldId id="269" r:id="rId13"/>
    <p:sldId id="270" r:id="rId14"/>
    <p:sldId id="271" r:id="rId15"/>
    <p:sldId id="272" r:id="rId16"/>
    <p:sldId id="276" r:id="rId17"/>
    <p:sldId id="273" r:id="rId18"/>
    <p:sldId id="277" r:id="rId19"/>
    <p:sldId id="278" r:id="rId20"/>
    <p:sldId id="282" r:id="rId21"/>
    <p:sldId id="279" r:id="rId22"/>
    <p:sldId id="281" r:id="rId23"/>
    <p:sldId id="280" r:id="rId24"/>
    <p:sldId id="283" r:id="rId25"/>
    <p:sldId id="284" r:id="rId2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o-RO" smtClean="0"/>
              <a:t>Faceți clic pentru editarea stilului de subtitlu al coordonatorului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dată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 smtClean="0"/>
              <a:t>Faceți clic pentru a edita stilul de titlu Coordonator</a:t>
            </a:r>
            <a:endParaRPr lang="ro-RO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ro-RO"/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5CAE3-E66C-483F-9A91-133D66834A8A}" type="datetimeFigureOut">
              <a:rPr lang="ro-RO" smtClean="0"/>
              <a:t>21.05.2019</a:t>
            </a:fld>
            <a:endParaRPr lang="ro-RO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D6F0-A759-4B40-A209-1431F2B80A59}" type="slidenum">
              <a:rPr lang="ro-RO" smtClean="0"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b="1" dirty="0" err="1" smtClean="0">
                <a:latin typeface="Agency FB" panose="020B0503020202020204" pitchFamily="34" charset="0"/>
              </a:rPr>
              <a:t>Matera</a:t>
            </a:r>
            <a:r>
              <a:rPr lang="ro-RO" dirty="0">
                <a:latin typeface="Agency FB" panose="020B0503020202020204" pitchFamily="34" charset="0"/>
              </a:rPr>
              <a:t> </a:t>
            </a:r>
            <a:r>
              <a:rPr lang="ro-RO" dirty="0" smtClean="0">
                <a:latin typeface="Agency FB" panose="020B0503020202020204" pitchFamily="34" charset="0"/>
              </a:rPr>
              <a:t>– </a:t>
            </a:r>
            <a:r>
              <a:rPr lang="ro-RO" i="1" dirty="0" smtClean="0">
                <a:latin typeface="Agency FB" panose="020B0503020202020204" pitchFamily="34" charset="0"/>
              </a:rPr>
              <a:t>Capitala Europeană a Culturii </a:t>
            </a:r>
            <a:endParaRPr lang="en-US" i="1" dirty="0">
              <a:latin typeface="Agency FB" panose="020B0503020202020204" pitchFamily="34" charset="0"/>
            </a:endParaRPr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36504"/>
          </a:xfrm>
        </p:spPr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026" name="Picture 2" descr="C:\Users\Cosmin\Desktop\matera poze\Matera-capitale-della-cultura-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1" y="1412776"/>
            <a:ext cx="842493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tăText 3"/>
          <p:cNvSpPr txBox="1"/>
          <p:nvPr/>
        </p:nvSpPr>
        <p:spPr>
          <a:xfrm>
            <a:off x="4211960" y="6165304"/>
            <a:ext cx="457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Prof. Cosmin </a:t>
            </a:r>
            <a:r>
              <a:rPr lang="en-US" b="1" dirty="0" err="1" smtClean="0"/>
              <a:t>Patca</a:t>
            </a:r>
            <a:endParaRPr lang="en-US" b="1" dirty="0" smtClean="0"/>
          </a:p>
          <a:p>
            <a:pPr algn="r"/>
            <a:r>
              <a:rPr lang="en-US" b="1" dirty="0" err="1" smtClean="0"/>
              <a:t>Colegiul</a:t>
            </a:r>
            <a:r>
              <a:rPr lang="en-US" b="1" dirty="0" smtClean="0"/>
              <a:t> Na</a:t>
            </a:r>
            <a:r>
              <a:rPr lang="ro-RO" b="1" dirty="0" err="1" smtClean="0"/>
              <a:t>țional</a:t>
            </a:r>
            <a:r>
              <a:rPr lang="ro-RO" b="1" dirty="0" smtClean="0"/>
              <a:t> </a:t>
            </a:r>
            <a:r>
              <a:rPr lang="en-US" b="1" dirty="0" smtClean="0"/>
              <a:t>”O. </a:t>
            </a:r>
            <a:r>
              <a:rPr lang="en-US" b="1" dirty="0" err="1" smtClean="0"/>
              <a:t>Goga</a:t>
            </a:r>
            <a:r>
              <a:rPr lang="en-US" b="1" dirty="0" smtClean="0"/>
              <a:t>” </a:t>
            </a:r>
            <a:r>
              <a:rPr lang="en-US" b="1" dirty="0" err="1" smtClean="0"/>
              <a:t>Marghita</a:t>
            </a:r>
            <a:endParaRPr lang="en-US" b="1" dirty="0"/>
          </a:p>
        </p:txBody>
      </p:sp>
      <p:pic>
        <p:nvPicPr>
          <p:cNvPr id="5" name="Picture 2" descr="C:\Users\Cosmin\Desktop\matera poze\descărc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21" y="47068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34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o-RO" sz="3600" dirty="0" smtClean="0"/>
              <a:t>Madonna </a:t>
            </a:r>
            <a:r>
              <a:rPr lang="ro-RO" sz="3600" dirty="0" err="1" smtClean="0"/>
              <a:t>del</a:t>
            </a:r>
            <a:r>
              <a:rPr lang="en-US" sz="3600" dirty="0" err="1" smtClean="0"/>
              <a:t>l’Idris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386" name="Picture 2" descr="C:\Users\Cosmin\Desktop\matera ioana\IMG-20190520-WA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4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 smtClean="0"/>
              <a:t>Viața cotidiană</a:t>
            </a:r>
            <a:r>
              <a:rPr lang="ro-RO" dirty="0" smtClean="0"/>
              <a:t> – sărăcie, mizerie, epidemii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0242" name="Picture 2" descr="C:\Users\Cosmin\Desktop\matera ioana\IMG-20190512-WA0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31641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Autofit/>
          </a:bodyPr>
          <a:lstStyle/>
          <a:p>
            <a:r>
              <a:rPr lang="ro-RO" sz="3200" dirty="0" smtClean="0"/>
              <a:t> Dormitorul</a:t>
            </a: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1266" name="Picture 2" descr="C:\Users\Cosmin\Desktop\matera ioana\IMG-20190512-WA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2696"/>
            <a:ext cx="4567436" cy="60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Cosmin\Desktop\matera ioana\IMG-20190512-WA0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139952" cy="60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7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 </a:t>
            </a:r>
            <a:r>
              <a:rPr lang="ro-RO" sz="3600" dirty="0" smtClean="0"/>
              <a:t>Adăpostul animalelor – așezat în continuarea locuinței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2290" name="Picture 2" descr="C:\Users\Cosmin\Desktop\matera ioana\IMG-20190512-WA0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8952" cy="567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30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8068"/>
          </a:xfrm>
        </p:spPr>
        <p:txBody>
          <a:bodyPr>
            <a:noAutofit/>
          </a:bodyPr>
          <a:lstStyle/>
          <a:p>
            <a:r>
              <a:rPr lang="ro-RO" sz="3200" dirty="0" smtClean="0"/>
              <a:t> Măgarul – indispensabil localnicilor </a:t>
            </a: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3314" name="Picture 2" descr="C:\Users\Cosmin\Desktop\matera ioana\IMG-20190512-WA0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82706"/>
            <a:ext cx="8208912" cy="607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93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r>
              <a:rPr lang="ro-RO" sz="3600" b="1" dirty="0" smtClean="0"/>
              <a:t>Alimentația tipică</a:t>
            </a:r>
            <a:r>
              <a:rPr lang="ro-RO" sz="3600" dirty="0" smtClean="0"/>
              <a:t>: pâine, ulei, roșii zdrobite și ardei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4338" name="Picture 2" descr="C:\Users\Cosmin\Desktop\matera ioana\IMG-20190512-WA00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4763"/>
            <a:ext cx="77403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1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o-RO" sz="3200" b="1" dirty="0" smtClean="0"/>
              <a:t>Colectarea apei</a:t>
            </a:r>
            <a:r>
              <a:rPr lang="ro-RO" sz="3200" dirty="0" smtClean="0"/>
              <a:t>: o problemă importantă</a:t>
            </a: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8434" name="Picture 2" descr="C:\Users\Cosmin\Desktop\matera ioana\IMG-20190520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696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Bisericile</a:t>
            </a:r>
            <a:r>
              <a:rPr lang="en-US" sz="3200" dirty="0" smtClean="0"/>
              <a:t> </a:t>
            </a:r>
            <a:r>
              <a:rPr lang="en-US" sz="3200" dirty="0" err="1" smtClean="0"/>
              <a:t>rupestre</a:t>
            </a:r>
            <a:r>
              <a:rPr lang="en-US" sz="3200" dirty="0" smtClean="0"/>
              <a:t> (</a:t>
            </a:r>
            <a:r>
              <a:rPr lang="en-US" sz="3200" i="1" dirty="0" err="1" smtClean="0"/>
              <a:t>chiesi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rupestri</a:t>
            </a:r>
            <a:r>
              <a:rPr lang="en-US" sz="3200" dirty="0" smtClean="0"/>
              <a:t>) – se </a:t>
            </a:r>
            <a:r>
              <a:rPr lang="en-US" sz="3200" dirty="0" err="1" smtClean="0"/>
              <a:t>afl</a:t>
            </a:r>
            <a:r>
              <a:rPr lang="ro-RO" sz="3200" dirty="0" smtClean="0"/>
              <a:t>ă </a:t>
            </a:r>
            <a:r>
              <a:rPr lang="en-US" sz="3200" dirty="0" err="1" smtClean="0"/>
              <a:t>pe</a:t>
            </a:r>
            <a:r>
              <a:rPr lang="en-US" sz="3200" dirty="0" smtClean="0"/>
              <a:t> </a:t>
            </a:r>
            <a:r>
              <a:rPr lang="en-US" sz="3200" dirty="0" err="1" smtClean="0"/>
              <a:t>versantul</a:t>
            </a:r>
            <a:r>
              <a:rPr lang="en-US" sz="3200" dirty="0" smtClean="0"/>
              <a:t> opus</a:t>
            </a:r>
            <a:r>
              <a:rPr lang="ro-RO" sz="3200" dirty="0" smtClean="0"/>
              <a:t> și ocupă o suprafață imensă (8.000 ha)</a:t>
            </a:r>
            <a:r>
              <a:rPr lang="en-US" sz="3200" dirty="0" smtClean="0"/>
              <a:t>  </a:t>
            </a: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410" name="Picture 2" descr="C:\Users\Cosmin\Desktop\matera ioana\IMG-20190512-WA0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802838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5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389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o-RO" sz="3600" b="1" dirty="0" smtClean="0"/>
              <a:t>Cimitirul</a:t>
            </a:r>
            <a:r>
              <a:rPr lang="ro-RO" sz="3600" dirty="0" smtClean="0"/>
              <a:t>: morminte suprapuse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9458" name="Picture 2" descr="C:\Users\Cosmin\Desktop\matera ioana\IMG-20190512-WA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1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3456384" cy="6178698"/>
          </a:xfrm>
        </p:spPr>
        <p:txBody>
          <a:bodyPr>
            <a:normAutofit/>
          </a:bodyPr>
          <a:lstStyle/>
          <a:p>
            <a:pPr algn="just"/>
            <a:r>
              <a:rPr lang="ro-RO" sz="3200" b="1" dirty="0" smtClean="0"/>
              <a:t>Sassi di </a:t>
            </a:r>
            <a:r>
              <a:rPr lang="ro-RO" sz="3200" b="1" dirty="0" err="1" smtClean="0"/>
              <a:t>Matera</a:t>
            </a:r>
            <a:r>
              <a:rPr lang="ro-RO" sz="3200" b="1" dirty="0" smtClean="0"/>
              <a:t> </a:t>
            </a:r>
            <a:r>
              <a:rPr lang="ro-RO" sz="3200" dirty="0" smtClean="0"/>
              <a:t>– locul perfect de turnare a multor filme de succes</a:t>
            </a:r>
            <a:br>
              <a:rPr lang="ro-RO" sz="3200" dirty="0" smtClean="0"/>
            </a:br>
            <a:r>
              <a:rPr lang="ro-RO" sz="3200" i="1" dirty="0" smtClean="0"/>
              <a:t>Patimile lui Christos </a:t>
            </a:r>
            <a:r>
              <a:rPr lang="ro-RO" sz="3200" dirty="0" smtClean="0"/>
              <a:t>(regia Mel Gibson)</a:t>
            </a: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251520" y="908720"/>
            <a:ext cx="2664296" cy="5217443"/>
          </a:xfrm>
        </p:spPr>
        <p:txBody>
          <a:bodyPr/>
          <a:lstStyle/>
          <a:p>
            <a:pPr marL="0" indent="0">
              <a:buNone/>
            </a:pPr>
            <a:r>
              <a:rPr lang="ro-RO" dirty="0" smtClean="0"/>
              <a:t>  </a:t>
            </a:r>
            <a:endParaRPr lang="en-US" dirty="0"/>
          </a:p>
        </p:txBody>
      </p:sp>
      <p:pic>
        <p:nvPicPr>
          <p:cNvPr id="20482" name="Picture 2" descr="C:\Users\Cosmin\Desktop\matera ioana\IMG-20190512-WA0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663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889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ro-RO" dirty="0" smtClean="0"/>
              <a:t>2019 – Capitale Culturale Europene</a:t>
            </a: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395536" y="980728"/>
            <a:ext cx="4040188" cy="639762"/>
          </a:xfrm>
        </p:spPr>
        <p:txBody>
          <a:bodyPr/>
          <a:lstStyle/>
          <a:p>
            <a:r>
              <a:rPr lang="ro-RO" b="0" dirty="0" smtClean="0"/>
              <a:t>Plovdiv,</a:t>
            </a:r>
            <a:r>
              <a:rPr lang="ro-RO" dirty="0" smtClean="0"/>
              <a:t> Bulgaria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596083" y="908720"/>
            <a:ext cx="4041775" cy="639762"/>
          </a:xfrm>
        </p:spPr>
        <p:txBody>
          <a:bodyPr/>
          <a:lstStyle/>
          <a:p>
            <a:r>
              <a:rPr lang="ro-RO" b="0" dirty="0" err="1" smtClean="0"/>
              <a:t>Matera</a:t>
            </a:r>
            <a:r>
              <a:rPr lang="ro-RO" b="0" dirty="0" smtClean="0"/>
              <a:t>,</a:t>
            </a:r>
            <a:r>
              <a:rPr lang="ro-RO" dirty="0" smtClean="0"/>
              <a:t> Italia</a:t>
            </a:r>
            <a:endParaRPr lang="en-US" dirty="0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050" name="Picture 2" descr="C:\Users\Cosmin\Desktop\matera poze\eurpoean_capital_of_cul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44000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98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o-RO" sz="3600" dirty="0" smtClean="0"/>
              <a:t>Mel Gibson, pe platoul de filmare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3554" name="Picture 2" descr="C:\Users\Cosmin\Desktop\matera poze\Mel-Gibson-la-Mat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6200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460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  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1506" name="Picture 2" descr="C:\Users\Cosmin\Desktop\matera ioana\IMG-20190512-WA0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802838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825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23309" y="49188"/>
            <a:ext cx="8229600" cy="559102"/>
          </a:xfrm>
        </p:spPr>
        <p:txBody>
          <a:bodyPr>
            <a:normAutofit/>
          </a:bodyPr>
          <a:lstStyle/>
          <a:p>
            <a:r>
              <a:rPr lang="ro-RO" sz="2800" dirty="0" smtClean="0"/>
              <a:t> În fața Bisericii Sf. Francisc </a:t>
            </a:r>
            <a:endParaRPr lang="en-US" sz="2800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2530" name="Picture 2" descr="C:\Users\Cosmin\Desktop\matera ioana\IMG-20190512-WA00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09" y="608290"/>
            <a:ext cx="45719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Cosmin\Desktop\matera ioana\IMG-20190512-WA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89" y="620688"/>
            <a:ext cx="4022179" cy="611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267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Chiesa </a:t>
            </a:r>
            <a:r>
              <a:rPr lang="it-IT" sz="3600" b="1" dirty="0"/>
              <a:t>di San Francesco </a:t>
            </a:r>
            <a:r>
              <a:rPr lang="it-IT" sz="3600" b="1" dirty="0" smtClean="0"/>
              <a:t>d'Assisi</a:t>
            </a:r>
            <a:r>
              <a:rPr lang="ro-RO" sz="3600" dirty="0" smtClean="0"/>
              <a:t> – sec. XIII</a:t>
            </a:r>
            <a:br>
              <a:rPr lang="ro-RO" sz="3600" dirty="0" smtClean="0"/>
            </a:br>
            <a:r>
              <a:rPr lang="ro-RO" sz="3600" dirty="0" smtClean="0"/>
              <a:t>Biserica Sf. Francisc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4578" name="Picture 2" descr="C:\Users\Cosmin\Desktop\matera ioana\IMG-20190512-WA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80707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Cosmin\Desktop\matera ioana\IMG-20190512-WA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468052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96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73222" y="116632"/>
            <a:ext cx="7931225" cy="706090"/>
          </a:xfrm>
        </p:spPr>
        <p:txBody>
          <a:bodyPr>
            <a:normAutofit/>
          </a:bodyPr>
          <a:lstStyle/>
          <a:p>
            <a:r>
              <a:rPr lang="ro-RO" sz="2800" dirty="0" smtClean="0"/>
              <a:t>Biserica Sf. Francisc - interior</a:t>
            </a:r>
            <a:endParaRPr lang="en-US" sz="28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2"/>
          </a:xfrm>
        </p:spPr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5602" name="Picture 2" descr="C:\Users\Cosmin\Desktop\matera ioana\IMG-20190512-WA0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6440"/>
            <a:ext cx="7704856" cy="571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8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250273" y="5445224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o-RO" sz="3200" b="1" dirty="0" err="1" smtClean="0"/>
              <a:t>Matera</a:t>
            </a:r>
            <a:r>
              <a:rPr lang="ro-RO" sz="3200" b="1" dirty="0" smtClean="0"/>
              <a:t>, Italia</a:t>
            </a:r>
            <a:br>
              <a:rPr lang="ro-RO" sz="3200" b="1" dirty="0" smtClean="0"/>
            </a:br>
            <a:r>
              <a:rPr lang="ro-RO" sz="3200" b="1" dirty="0" smtClean="0"/>
              <a:t>11.05.2019</a:t>
            </a:r>
            <a:br>
              <a:rPr lang="ro-RO" sz="3200" b="1" dirty="0" smtClean="0"/>
            </a:br>
            <a:r>
              <a:rPr lang="ro-RO" sz="3200" b="1" dirty="0" smtClean="0"/>
              <a:t>Mulțumesc!!!                                            </a:t>
            </a:r>
            <a:r>
              <a:rPr lang="ro-RO" sz="3200" b="1" dirty="0" err="1" smtClean="0"/>
              <a:t>Grazie</a:t>
            </a:r>
            <a:r>
              <a:rPr lang="ro-RO" sz="3200" b="1" dirty="0" smtClean="0"/>
              <a:t>!!!</a:t>
            </a:r>
            <a:r>
              <a:rPr lang="ro-RO" sz="3200" dirty="0" smtClean="0"/>
              <a:t/>
            </a:r>
            <a:br>
              <a:rPr lang="ro-RO" sz="3200" dirty="0" smtClean="0"/>
            </a:br>
            <a:endParaRPr lang="en-US" sz="32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26626" name="Picture 2" descr="C:\Users\Cosmin\Desktop\matera ioana\IMG-20190520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843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633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 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3075" name="Picture 3" descr="C:\Users\Cosmin\Desktop\matera poze\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784976" cy="624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stituent conținut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30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Orașul </a:t>
            </a:r>
            <a:r>
              <a:rPr lang="ro-RO" dirty="0" err="1" smtClean="0"/>
              <a:t>Matera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107504" y="980730"/>
            <a:ext cx="8712968" cy="1224134"/>
          </a:xfrm>
        </p:spPr>
        <p:txBody>
          <a:bodyPr>
            <a:normAutofit/>
          </a:bodyPr>
          <a:lstStyle/>
          <a:p>
            <a:r>
              <a:rPr lang="ro-RO" dirty="0" smtClean="0"/>
              <a:t>Regiunea </a:t>
            </a:r>
            <a:r>
              <a:rPr lang="ro-RO" dirty="0" err="1" smtClean="0"/>
              <a:t>Basilicata</a:t>
            </a:r>
            <a:endParaRPr lang="ro-RO" dirty="0" smtClean="0"/>
          </a:p>
          <a:p>
            <a:r>
              <a:rPr lang="ro-RO" dirty="0" smtClean="0"/>
              <a:t>60.000 locuitori (2017)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4098" name="Picture 2" descr="C:\Users\Cosmin\Desktop\matera poze\mat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72008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68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36848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MATERA – scurt istoric</a:t>
            </a:r>
            <a:endParaRPr lang="en-US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107504" y="1196752"/>
            <a:ext cx="3168352" cy="5661248"/>
          </a:xfrm>
        </p:spPr>
        <p:txBody>
          <a:bodyPr>
            <a:normAutofit fontScale="92500" lnSpcReduction="10000"/>
          </a:bodyPr>
          <a:lstStyle/>
          <a:p>
            <a:r>
              <a:rPr lang="ro-RO" dirty="0" smtClean="0"/>
              <a:t>Locuire permanentă din Paleolitic până în 1950</a:t>
            </a:r>
          </a:p>
          <a:p>
            <a:r>
              <a:rPr lang="ro-RO" i="1" dirty="0" err="1" smtClean="0"/>
              <a:t>Matheola</a:t>
            </a:r>
            <a:r>
              <a:rPr lang="ro-RO" dirty="0" smtClean="0"/>
              <a:t> (sec. III î.Hr.)</a:t>
            </a:r>
          </a:p>
          <a:p>
            <a:r>
              <a:rPr lang="ro-RO" dirty="0" smtClean="0"/>
              <a:t>Stăpânire longobardă</a:t>
            </a:r>
          </a:p>
          <a:p>
            <a:r>
              <a:rPr lang="ro-RO" dirty="0" smtClean="0"/>
              <a:t>Mănăstiri benedictine și greco-ortodoxe (sec. VII-VIII)</a:t>
            </a:r>
          </a:p>
          <a:p>
            <a:r>
              <a:rPr lang="ro-RO" dirty="0" smtClean="0"/>
              <a:t>Stăpânire spaniolă (sec. XV)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925" y="1340768"/>
            <a:ext cx="5522875" cy="5420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825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dirty="0" err="1" smtClean="0"/>
              <a:t>Matera</a:t>
            </a:r>
            <a:r>
              <a:rPr lang="ro-RO" b="1" dirty="0" smtClean="0"/>
              <a:t> - de la </a:t>
            </a:r>
            <a:r>
              <a:rPr lang="en-US" b="1" dirty="0" smtClean="0"/>
              <a:t>“</a:t>
            </a:r>
            <a:r>
              <a:rPr lang="ro-RO" b="1" dirty="0" smtClean="0"/>
              <a:t>rușinea Italiei</a:t>
            </a:r>
            <a:r>
              <a:rPr lang="en-US" b="1" dirty="0" smtClean="0"/>
              <a:t>”</a:t>
            </a:r>
            <a:r>
              <a:rPr lang="ro-RO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o-RO" b="1" dirty="0" smtClean="0"/>
              <a:t>la </a:t>
            </a:r>
            <a:r>
              <a:rPr lang="en-US" b="1" dirty="0" smtClean="0"/>
              <a:t>“</a:t>
            </a:r>
            <a:r>
              <a:rPr lang="ro-RO" b="1" dirty="0" smtClean="0"/>
              <a:t>capitală culturală europeană</a:t>
            </a:r>
            <a:r>
              <a:rPr lang="en-US" b="1" dirty="0" smtClean="0"/>
              <a:t>”</a:t>
            </a:r>
            <a:endParaRPr lang="en-US" b="1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3466728" cy="3960440"/>
          </a:xfrm>
        </p:spPr>
        <p:txBody>
          <a:bodyPr>
            <a:normAutofit/>
          </a:bodyPr>
          <a:lstStyle/>
          <a:p>
            <a:r>
              <a:rPr lang="en-US" dirty="0" smtClean="0"/>
              <a:t>1950 – </a:t>
            </a:r>
            <a:r>
              <a:rPr lang="en-US" dirty="0" err="1"/>
              <a:t>interzicerea</a:t>
            </a:r>
            <a:r>
              <a:rPr lang="en-US" dirty="0"/>
              <a:t> </a:t>
            </a:r>
            <a:r>
              <a:rPr lang="en-US" dirty="0" err="1"/>
              <a:t>locuirii</a:t>
            </a:r>
            <a:r>
              <a:rPr lang="en-US" dirty="0"/>
              <a:t> </a:t>
            </a:r>
            <a:r>
              <a:rPr lang="ro-RO" dirty="0"/>
              <a:t>î</a:t>
            </a:r>
            <a:r>
              <a:rPr lang="en-US" dirty="0"/>
              <a:t>n </a:t>
            </a:r>
            <a:r>
              <a:rPr lang="en-US" dirty="0" err="1"/>
              <a:t>ora</a:t>
            </a:r>
            <a:r>
              <a:rPr lang="ro-RO" dirty="0" smtClean="0"/>
              <a:t>ș</a:t>
            </a:r>
            <a:r>
              <a:rPr lang="ro-RO" dirty="0"/>
              <a:t> </a:t>
            </a:r>
            <a:r>
              <a:rPr lang="ro-RO" dirty="0" smtClean="0"/>
              <a:t>(</a:t>
            </a:r>
            <a:r>
              <a:rPr lang="en-US" i="1" dirty="0" smtClean="0"/>
              <a:t>la </a:t>
            </a:r>
            <a:r>
              <a:rPr lang="en-US" i="1" dirty="0" err="1" smtClean="0"/>
              <a:t>vergonia</a:t>
            </a:r>
            <a:r>
              <a:rPr lang="en-US" i="1" dirty="0" smtClean="0"/>
              <a:t> </a:t>
            </a:r>
            <a:r>
              <a:rPr lang="en-US" i="1" dirty="0" err="1" smtClean="0"/>
              <a:t>nazionale</a:t>
            </a:r>
            <a:r>
              <a:rPr lang="ro-RO" dirty="0" smtClean="0"/>
              <a:t>)</a:t>
            </a:r>
            <a:r>
              <a:rPr lang="en-US" dirty="0" smtClean="0"/>
              <a:t> </a:t>
            </a:r>
            <a:endParaRPr lang="ro-RO" dirty="0" smtClean="0"/>
          </a:p>
          <a:p>
            <a:r>
              <a:rPr lang="ro-RO" dirty="0" smtClean="0"/>
              <a:t>1993 – Patrimoniu Cultural UNESCO</a:t>
            </a:r>
          </a:p>
          <a:p>
            <a:r>
              <a:rPr lang="ro-RO" dirty="0" smtClean="0"/>
              <a:t>2019 – Capitală Culturală Europeană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 smtClean="0"/>
              <a:t>  </a:t>
            </a:r>
            <a:endParaRPr lang="en-US" dirty="0"/>
          </a:p>
        </p:txBody>
      </p:sp>
      <p:pic>
        <p:nvPicPr>
          <p:cNvPr id="7170" name="Picture 2" descr="C:\Users\Cosmin\Desktop\matera poze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36912"/>
            <a:ext cx="4608512" cy="34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1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ro-RO" dirty="0" smtClean="0"/>
              <a:t>Patrimoniul UNESCO din MATERA</a:t>
            </a: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318498" y="1196752"/>
            <a:ext cx="4040188" cy="639762"/>
          </a:xfrm>
        </p:spPr>
        <p:txBody>
          <a:bodyPr>
            <a:noAutofit/>
          </a:bodyPr>
          <a:lstStyle/>
          <a:p>
            <a:r>
              <a:rPr lang="ro-RO" sz="4000" dirty="0" smtClean="0"/>
              <a:t>I Sassi</a:t>
            </a:r>
            <a:endParaRPr lang="en-US" sz="4000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5" name="Substituent text 4"/>
          <p:cNvSpPr>
            <a:spLocks noGrp="1"/>
          </p:cNvSpPr>
          <p:nvPr>
            <p:ph type="body" sz="quarter" idx="3"/>
          </p:nvPr>
        </p:nvSpPr>
        <p:spPr>
          <a:xfrm>
            <a:off x="4644007" y="1124744"/>
            <a:ext cx="4041775" cy="639762"/>
          </a:xfrm>
        </p:spPr>
        <p:txBody>
          <a:bodyPr>
            <a:noAutofit/>
          </a:bodyPr>
          <a:lstStyle/>
          <a:p>
            <a:r>
              <a:rPr lang="ro-RO" sz="4000" dirty="0" smtClean="0"/>
              <a:t>Bisericile rupestre</a:t>
            </a:r>
            <a:endParaRPr lang="en-US" sz="4000" dirty="0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8194" name="Picture 2" descr="C:\Users\Cosmin\Desktop\matera ioana\IMG-20190512-WA00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132856"/>
            <a:ext cx="439248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Cosmin\Desktop\matera ioana\IMG-20190520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6" y="2132856"/>
            <a:ext cx="4499993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3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10146"/>
          </a:xfrm>
        </p:spPr>
        <p:txBody>
          <a:bodyPr>
            <a:normAutofit/>
          </a:bodyPr>
          <a:lstStyle/>
          <a:p>
            <a:pPr algn="just"/>
            <a:r>
              <a:rPr lang="ro-RO" sz="3600" b="1" dirty="0" smtClean="0"/>
              <a:t>I Sassi di </a:t>
            </a:r>
            <a:r>
              <a:rPr lang="ro-RO" sz="3600" b="1" dirty="0" err="1" smtClean="0"/>
              <a:t>Matera</a:t>
            </a:r>
            <a:r>
              <a:rPr lang="ro-RO" sz="3600" b="1" dirty="0" smtClean="0"/>
              <a:t> </a:t>
            </a:r>
            <a:r>
              <a:rPr lang="ro-RO" sz="3600" dirty="0" smtClean="0"/>
              <a:t>– un mod original, unic și complex de utilizare a spațiului geografic</a:t>
            </a:r>
            <a:endParaRPr lang="en-US" sz="3600" dirty="0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9218" name="Picture 2" descr="C:\Users\Cosmin\Desktop\matera ioana\IMG-20190520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9288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13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0" y="548680"/>
            <a:ext cx="2699792" cy="6103706"/>
          </a:xfrm>
        </p:spPr>
        <p:txBody>
          <a:bodyPr>
            <a:normAutofit/>
          </a:bodyPr>
          <a:lstStyle/>
          <a:p>
            <a:pPr algn="l"/>
            <a:r>
              <a:rPr lang="ro-RO" sz="2800" b="1" dirty="0" smtClean="0"/>
              <a:t>Catedrala din </a:t>
            </a:r>
            <a:r>
              <a:rPr lang="ro-RO" sz="2800" b="1" dirty="0" err="1" smtClean="0"/>
              <a:t>Matera</a:t>
            </a:r>
            <a:r>
              <a:rPr lang="ro-RO" sz="2800" b="1" dirty="0" smtClean="0"/>
              <a:t> </a:t>
            </a:r>
            <a:r>
              <a:rPr lang="ro-RO" sz="2800" dirty="0" smtClean="0"/>
              <a:t>– sec. XIV, </a:t>
            </a:r>
            <a:br>
              <a:rPr lang="ro-RO" sz="2800" dirty="0" smtClean="0"/>
            </a:br>
            <a:r>
              <a:rPr lang="ro-RO" sz="2800" dirty="0" smtClean="0"/>
              <a:t>stil romanic, decor în stil baroc și bizantin, fereastră decorată cu trandafiri</a:t>
            </a:r>
            <a:endParaRPr lang="en-US" sz="2800" dirty="0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>
          <a:xfrm>
            <a:off x="1115616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o-RO" dirty="0" smtClean="0"/>
              <a:t> </a:t>
            </a:r>
            <a:endParaRPr lang="en-US" dirty="0"/>
          </a:p>
        </p:txBody>
      </p:sp>
      <p:pic>
        <p:nvPicPr>
          <p:cNvPr id="15362" name="Picture 2" descr="C:\Users\Cosmin\Desktop\matera poze\Catedrala-din-Mat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8640"/>
            <a:ext cx="6186264" cy="64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228235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284</Words>
  <Application>Microsoft Office PowerPoint</Application>
  <PresentationFormat>Expunere pe ecran (4:3)</PresentationFormat>
  <Paragraphs>70</Paragraphs>
  <Slides>25</Slides>
  <Notes>0</Notes>
  <HiddenSlides>0</HiddenSlides>
  <MMClips>0</MMClips>
  <ScaleCrop>false</ScaleCrop>
  <HeadingPairs>
    <vt:vector size="4" baseType="variant">
      <vt:variant>
        <vt:lpstr>Temă</vt:lpstr>
      </vt:variant>
      <vt:variant>
        <vt:i4>1</vt:i4>
      </vt:variant>
      <vt:variant>
        <vt:lpstr>Titluri diapozitive</vt:lpstr>
      </vt:variant>
      <vt:variant>
        <vt:i4>25</vt:i4>
      </vt:variant>
    </vt:vector>
  </HeadingPairs>
  <TitlesOfParts>
    <vt:vector size="26" baseType="lpstr">
      <vt:lpstr>Temă Office</vt:lpstr>
      <vt:lpstr>Matera – Capitala Europeană a Culturii </vt:lpstr>
      <vt:lpstr>2019 – Capitale Culturale Europene</vt:lpstr>
      <vt:lpstr> </vt:lpstr>
      <vt:lpstr>Orașul Matera</vt:lpstr>
      <vt:lpstr>MATERA – scurt istoric</vt:lpstr>
      <vt:lpstr>Matera - de la “rușinea Italiei”  la “capitală culturală europeană”</vt:lpstr>
      <vt:lpstr>Patrimoniul UNESCO din MATERA</vt:lpstr>
      <vt:lpstr>I Sassi di Matera – un mod original, unic și complex de utilizare a spațiului geografic</vt:lpstr>
      <vt:lpstr>Catedrala din Matera – sec. XIV,  stil romanic, decor în stil baroc și bizantin, fereastră decorată cu trandafiri</vt:lpstr>
      <vt:lpstr>Madonna dell’Idris</vt:lpstr>
      <vt:lpstr>Viața cotidiană – sărăcie, mizerie, epidemii</vt:lpstr>
      <vt:lpstr> Dormitorul</vt:lpstr>
      <vt:lpstr> Adăpostul animalelor – așezat în continuarea locuinței</vt:lpstr>
      <vt:lpstr> Măgarul – indispensabil localnicilor </vt:lpstr>
      <vt:lpstr>Alimentația tipică: pâine, ulei, roșii zdrobite și ardei</vt:lpstr>
      <vt:lpstr>Colectarea apei: o problemă importantă</vt:lpstr>
      <vt:lpstr>Bisericile rupestre (chiesi rupestri) – se află pe versantul opus și ocupă o suprafață imensă (8.000 ha)  </vt:lpstr>
      <vt:lpstr>Cimitirul: morminte suprapuse</vt:lpstr>
      <vt:lpstr>Sassi di Matera – locul perfect de turnare a multor filme de succes Patimile lui Christos (regia Mel Gibson)</vt:lpstr>
      <vt:lpstr>Mel Gibson, pe platoul de filmare</vt:lpstr>
      <vt:lpstr>  </vt:lpstr>
      <vt:lpstr> În fața Bisericii Sf. Francisc </vt:lpstr>
      <vt:lpstr>Chiesa di San Francesco d'Assisi – sec. XIII Biserica Sf. Francisc</vt:lpstr>
      <vt:lpstr>Biserica Sf. Francisc - interior</vt:lpstr>
      <vt:lpstr>Matera, Italia 11.05.2019 Mulțumesc!!!                                            Grazie!!!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MATERA - </dc:title>
  <dc:creator>Cosmin</dc:creator>
  <cp:lastModifiedBy>Cosmin</cp:lastModifiedBy>
  <cp:revision>20</cp:revision>
  <dcterms:created xsi:type="dcterms:W3CDTF">2019-05-21T11:39:48Z</dcterms:created>
  <dcterms:modified xsi:type="dcterms:W3CDTF">2019-05-21T16:42:21Z</dcterms:modified>
</cp:coreProperties>
</file>